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fntdata" ContentType="application/x-fontdata"/>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92"/>
  </p:notesMasterIdLst>
  <p:sldIdLst>
    <p:sldId id="256" r:id="rId5"/>
    <p:sldId id="388" r:id="rId6"/>
    <p:sldId id="389" r:id="rId7"/>
    <p:sldId id="390" r:id="rId8"/>
    <p:sldId id="258" r:id="rId9"/>
    <p:sldId id="386" r:id="rId10"/>
    <p:sldId id="387" r:id="rId11"/>
    <p:sldId id="343" r:id="rId12"/>
    <p:sldId id="336" r:id="rId13"/>
    <p:sldId id="329" r:id="rId14"/>
    <p:sldId id="330" r:id="rId15"/>
    <p:sldId id="331" r:id="rId16"/>
    <p:sldId id="332" r:id="rId17"/>
    <p:sldId id="333" r:id="rId18"/>
    <p:sldId id="300" r:id="rId19"/>
    <p:sldId id="321" r:id="rId20"/>
    <p:sldId id="323" r:id="rId21"/>
    <p:sldId id="318" r:id="rId22"/>
    <p:sldId id="317" r:id="rId23"/>
    <p:sldId id="320" r:id="rId24"/>
    <p:sldId id="311" r:id="rId25"/>
    <p:sldId id="313" r:id="rId26"/>
    <p:sldId id="325" r:id="rId27"/>
    <p:sldId id="315" r:id="rId28"/>
    <p:sldId id="316" r:id="rId29"/>
    <p:sldId id="341" r:id="rId30"/>
    <p:sldId id="327" r:id="rId31"/>
    <p:sldId id="301" r:id="rId32"/>
    <p:sldId id="302" r:id="rId33"/>
    <p:sldId id="328" r:id="rId34"/>
    <p:sldId id="305" r:id="rId35"/>
    <p:sldId id="309" r:id="rId36"/>
    <p:sldId id="342" r:id="rId37"/>
    <p:sldId id="326" r:id="rId38"/>
    <p:sldId id="337" r:id="rId39"/>
    <p:sldId id="261" r:id="rId40"/>
    <p:sldId id="298" r:id="rId41"/>
    <p:sldId id="345" r:id="rId42"/>
    <p:sldId id="338" r:id="rId43"/>
    <p:sldId id="295" r:id="rId44"/>
    <p:sldId id="296" r:id="rId45"/>
    <p:sldId id="339" r:id="rId46"/>
    <p:sldId id="340" r:id="rId47"/>
    <p:sldId id="334" r:id="rId48"/>
    <p:sldId id="335" r:id="rId49"/>
    <p:sldId id="346" r:id="rId50"/>
    <p:sldId id="347" r:id="rId51"/>
    <p:sldId id="348" r:id="rId52"/>
    <p:sldId id="349" r:id="rId53"/>
    <p:sldId id="351" r:id="rId54"/>
    <p:sldId id="350" r:id="rId55"/>
    <p:sldId id="352" r:id="rId56"/>
    <p:sldId id="353" r:id="rId57"/>
    <p:sldId id="358" r:id="rId58"/>
    <p:sldId id="359" r:id="rId59"/>
    <p:sldId id="357" r:id="rId60"/>
    <p:sldId id="356" r:id="rId61"/>
    <p:sldId id="355" r:id="rId62"/>
    <p:sldId id="354" r:id="rId63"/>
    <p:sldId id="360" r:id="rId64"/>
    <p:sldId id="383" r:id="rId65"/>
    <p:sldId id="391" r:id="rId66"/>
    <p:sldId id="364" r:id="rId67"/>
    <p:sldId id="365" r:id="rId68"/>
    <p:sldId id="372" r:id="rId69"/>
    <p:sldId id="373" r:id="rId70"/>
    <p:sldId id="374" r:id="rId71"/>
    <p:sldId id="376" r:id="rId72"/>
    <p:sldId id="384" r:id="rId73"/>
    <p:sldId id="370" r:id="rId74"/>
    <p:sldId id="375" r:id="rId75"/>
    <p:sldId id="366" r:id="rId76"/>
    <p:sldId id="392" r:id="rId77"/>
    <p:sldId id="367" r:id="rId78"/>
    <p:sldId id="368" r:id="rId79"/>
    <p:sldId id="369" r:id="rId80"/>
    <p:sldId id="361" r:id="rId81"/>
    <p:sldId id="362" r:id="rId82"/>
    <p:sldId id="363" r:id="rId83"/>
    <p:sldId id="382" r:id="rId84"/>
    <p:sldId id="371" r:id="rId85"/>
    <p:sldId id="379" r:id="rId86"/>
    <p:sldId id="380" r:id="rId87"/>
    <p:sldId id="377" r:id="rId88"/>
    <p:sldId id="378" r:id="rId89"/>
    <p:sldId id="381" r:id="rId90"/>
    <p:sldId id="385" r:id="rId91"/>
  </p:sldIdLst>
  <p:sldSz cx="9144000" cy="5143500" type="screen16x9"/>
  <p:notesSz cx="6858000" cy="9144000"/>
  <p:embeddedFontLst>
    <p:embeddedFont>
      <p:font typeface="Calibri" panose="020F0502020204030204" pitchFamily="34" charset="0"/>
      <p:regular r:id="rId93"/>
      <p:bold r:id="rId94"/>
      <p:italic r:id="rId95"/>
      <p:boldItalic r:id="rId96"/>
    </p:embeddedFont>
    <p:embeddedFont>
      <p:font typeface="Dosis" panose="020B0604020202020204" charset="0"/>
      <p:regular r:id="rId97"/>
      <p:bold r:id="rId98"/>
    </p:embeddedFont>
    <p:embeddedFont>
      <p:font typeface="Inria Serif" panose="020B0604020202020204" charset="0"/>
      <p:regular r:id="rId99"/>
      <p:bold r:id="rId100"/>
      <p:italic r:id="rId101"/>
      <p:boldItalic r:id="rId102"/>
    </p:embeddedFont>
    <p:embeddedFont>
      <p:font typeface="Inria Serif Light" panose="020B0604020202020204" charset="0"/>
      <p:regular r:id="rId103"/>
      <p:bold r:id="rId104"/>
      <p:italic r:id="rId105"/>
      <p:boldItalic r:id="rId106"/>
    </p:embeddedFont>
    <p:embeddedFont>
      <p:font typeface="Montserrat" panose="00000500000000000000" pitchFamily="2" charset="0"/>
      <p:regular r:id="rId107"/>
      <p:bold r:id="rId108"/>
      <p:italic r:id="rId109"/>
      <p:boldItalic r:id="rId110"/>
    </p:embeddedFont>
    <p:embeddedFont>
      <p:font typeface="Playfair Display Regular" panose="020B0604020202020204" charset="0"/>
      <p:regular r:id="rId111"/>
      <p:bold r:id="rId112"/>
      <p:italic r:id="rId113"/>
      <p:boldItalic r:id="rId114"/>
    </p:embeddedFont>
    <p:embeddedFont>
      <p:font typeface="Soberana Sans" panose="02000000000000000000" pitchFamily="50" charset="0"/>
      <p:regular r:id="rId115"/>
      <p:bold r:id="rId116"/>
      <p:italic r:id="rId117"/>
      <p:boldItalic r:id="rId118"/>
    </p:embeddedFont>
    <p:embeddedFont>
      <p:font typeface="Source Sans Pro" panose="020B0503030403020204" pitchFamily="34" charset="0"/>
      <p:regular r:id="rId119"/>
      <p:bold r:id="rId120"/>
      <p:italic r:id="rId121"/>
      <p:boldItalic r:id="rId1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2"/>
    <a:srgbClr val="233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877703-28A7-44C3-BD16-46A729F60876}" v="253" dt="2021-10-12T06:23:40.291"/>
  </p1510:revLst>
</p1510:revInfo>
</file>

<file path=ppt/tableStyles.xml><?xml version="1.0" encoding="utf-8"?>
<a:tblStyleLst xmlns:a="http://schemas.openxmlformats.org/drawingml/2006/main" def="{2146DF28-2150-43F1-838E-3EFDFE06A0C1}">
  <a:tblStyle styleId="{2146DF28-2150-43F1-838E-3EFDFE06A0C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BB1EE3E-A275-4247-A9CC-9BE1B03F3CE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4464" autoAdjust="0"/>
  </p:normalViewPr>
  <p:slideViewPr>
    <p:cSldViewPr snapToGrid="0">
      <p:cViewPr varScale="1">
        <p:scale>
          <a:sx n="74" d="100"/>
          <a:sy n="74" d="100"/>
        </p:scale>
        <p:origin x="78" y="1128"/>
      </p:cViewPr>
      <p:guideLst/>
    </p:cSldViewPr>
  </p:slideViewPr>
  <p:notesTextViewPr>
    <p:cViewPr>
      <p:scale>
        <a:sx n="1" d="1"/>
        <a:sy n="1" d="1"/>
      </p:scale>
      <p:origin x="0" y="0"/>
    </p:cViewPr>
  </p:notesTextViewPr>
  <p:sorterViewPr>
    <p:cViewPr>
      <p:scale>
        <a:sx n="100" d="100"/>
        <a:sy n="100" d="100"/>
      </p:scale>
      <p:origin x="0" y="-1077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25.fntdata"/><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20.fntdata"/><Relationship Id="rId16" Type="http://schemas.openxmlformats.org/officeDocument/2006/relationships/slide" Target="slides/slide12.xml"/><Relationship Id="rId107" Type="http://schemas.openxmlformats.org/officeDocument/2006/relationships/font" Target="fonts/font15.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10.fntdata"/><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font" Target="fonts/font3.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21.fntdata"/><Relationship Id="rId118" Type="http://schemas.openxmlformats.org/officeDocument/2006/relationships/font" Target="fonts/font26.fntdata"/><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1.fntdata"/><Relationship Id="rId108" Type="http://schemas.openxmlformats.org/officeDocument/2006/relationships/font" Target="fonts/font16.fntdata"/><Relationship Id="rId124" Type="http://schemas.openxmlformats.org/officeDocument/2006/relationships/viewProps" Target="viewProps.xml"/><Relationship Id="rId129" Type="http://schemas.openxmlformats.org/officeDocument/2006/relationships/customXml" Target="../customXml/item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22.fntdata"/><Relationship Id="rId119" Type="http://schemas.openxmlformats.org/officeDocument/2006/relationships/font" Target="fonts/font27.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17.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5.fntdata"/><Relationship Id="rId104" Type="http://schemas.openxmlformats.org/officeDocument/2006/relationships/font" Target="fonts/font12.fntdata"/><Relationship Id="rId120" Type="http://schemas.openxmlformats.org/officeDocument/2006/relationships/font" Target="fonts/font28.fntdata"/><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18.fntdata"/><Relationship Id="rId115" Type="http://schemas.openxmlformats.org/officeDocument/2006/relationships/font" Target="fonts/font23.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8.fntdata"/><Relationship Id="rId105" Type="http://schemas.openxmlformats.org/officeDocument/2006/relationships/font" Target="fonts/font13.fntdata"/><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1.fntdata"/><Relationship Id="rId98" Type="http://schemas.openxmlformats.org/officeDocument/2006/relationships/font" Target="fonts/font6.fntdata"/><Relationship Id="rId121" Type="http://schemas.openxmlformats.org/officeDocument/2006/relationships/font" Target="fonts/font29.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24.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19.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font" Target="fonts/font14.fntdata"/><Relationship Id="rId12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font" Target="fonts/font9.fntdata"/><Relationship Id="rId122" Type="http://schemas.openxmlformats.org/officeDocument/2006/relationships/font" Target="fonts/font30.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HUMBERTO SEVILLA AGUILAR" userId="S::rsevilla@cnsf.gob.mx::94c9c77e-ccbf-4b74-aeeb-01ce0f31e326" providerId="AD" clId="Web-{BB877703-28A7-44C3-BD16-46A729F60876}"/>
    <pc:docChg chg="delSld modSld">
      <pc:chgData name="RICARDO HUMBERTO SEVILLA AGUILAR" userId="S::rsevilla@cnsf.gob.mx::94c9c77e-ccbf-4b74-aeeb-01ce0f31e326" providerId="AD" clId="Web-{BB877703-28A7-44C3-BD16-46A729F60876}" dt="2021-10-12T06:23:40.291" v="250" actId="20577"/>
      <pc:docMkLst>
        <pc:docMk/>
      </pc:docMkLst>
      <pc:sldChg chg="del">
        <pc:chgData name="RICARDO HUMBERTO SEVILLA AGUILAR" userId="S::rsevilla@cnsf.gob.mx::94c9c77e-ccbf-4b74-aeeb-01ce0f31e326" providerId="AD" clId="Web-{BB877703-28A7-44C3-BD16-46A729F60876}" dt="2021-10-12T04:30:52.102" v="5"/>
        <pc:sldMkLst>
          <pc:docMk/>
          <pc:sldMk cId="259309860" sldId="299"/>
        </pc:sldMkLst>
      </pc:sldChg>
      <pc:sldChg chg="modSp">
        <pc:chgData name="RICARDO HUMBERTO SEVILLA AGUILAR" userId="S::rsevilla@cnsf.gob.mx::94c9c77e-ccbf-4b74-aeeb-01ce0f31e326" providerId="AD" clId="Web-{BB877703-28A7-44C3-BD16-46A729F60876}" dt="2021-10-12T04:02:50.886" v="4" actId="20577"/>
        <pc:sldMkLst>
          <pc:docMk/>
          <pc:sldMk cId="4128865973" sldId="316"/>
        </pc:sldMkLst>
        <pc:spChg chg="mod">
          <ac:chgData name="RICARDO HUMBERTO SEVILLA AGUILAR" userId="S::rsevilla@cnsf.gob.mx::94c9c77e-ccbf-4b74-aeeb-01ce0f31e326" providerId="AD" clId="Web-{BB877703-28A7-44C3-BD16-46A729F60876}" dt="2021-10-12T04:02:50.886" v="4" actId="20577"/>
          <ac:spMkLst>
            <pc:docMk/>
            <pc:sldMk cId="4128865973" sldId="316"/>
            <ac:spMk id="110" creationId="{00000000-0000-0000-0000-000000000000}"/>
          </ac:spMkLst>
        </pc:spChg>
      </pc:sldChg>
      <pc:sldChg chg="modSp">
        <pc:chgData name="RICARDO HUMBERTO SEVILLA AGUILAR" userId="S::rsevilla@cnsf.gob.mx::94c9c77e-ccbf-4b74-aeeb-01ce0f31e326" providerId="AD" clId="Web-{BB877703-28A7-44C3-BD16-46A729F60876}" dt="2021-10-12T05:18:13.753" v="44" actId="20577"/>
        <pc:sldMkLst>
          <pc:docMk/>
          <pc:sldMk cId="1387349952" sldId="334"/>
        </pc:sldMkLst>
        <pc:spChg chg="mod">
          <ac:chgData name="RICARDO HUMBERTO SEVILLA AGUILAR" userId="S::rsevilla@cnsf.gob.mx::94c9c77e-ccbf-4b74-aeeb-01ce0f31e326" providerId="AD" clId="Web-{BB877703-28A7-44C3-BD16-46A729F60876}" dt="2021-10-12T05:18:13.753" v="44" actId="20577"/>
          <ac:spMkLst>
            <pc:docMk/>
            <pc:sldMk cId="1387349952" sldId="334"/>
            <ac:spMk id="110" creationId="{00000000-0000-0000-0000-000000000000}"/>
          </ac:spMkLst>
        </pc:spChg>
      </pc:sldChg>
      <pc:sldChg chg="modSp">
        <pc:chgData name="RICARDO HUMBERTO SEVILLA AGUILAR" userId="S::rsevilla@cnsf.gob.mx::94c9c77e-ccbf-4b74-aeeb-01ce0f31e326" providerId="AD" clId="Web-{BB877703-28A7-44C3-BD16-46A729F60876}" dt="2021-10-12T05:39:34.853" v="100"/>
        <pc:sldMkLst>
          <pc:docMk/>
          <pc:sldMk cId="1406079798" sldId="347"/>
        </pc:sldMkLst>
        <pc:spChg chg="mod">
          <ac:chgData name="RICARDO HUMBERTO SEVILLA AGUILAR" userId="S::rsevilla@cnsf.gob.mx::94c9c77e-ccbf-4b74-aeeb-01ce0f31e326" providerId="AD" clId="Web-{BB877703-28A7-44C3-BD16-46A729F60876}" dt="2021-10-12T05:38:43.477" v="47" actId="20577"/>
          <ac:spMkLst>
            <pc:docMk/>
            <pc:sldMk cId="1406079798" sldId="347"/>
            <ac:spMk id="110" creationId="{00000000-0000-0000-0000-000000000000}"/>
          </ac:spMkLst>
        </pc:spChg>
        <pc:graphicFrameChg chg="mod modGraphic">
          <ac:chgData name="RICARDO HUMBERTO SEVILLA AGUILAR" userId="S::rsevilla@cnsf.gob.mx::94c9c77e-ccbf-4b74-aeeb-01ce0f31e326" providerId="AD" clId="Web-{BB877703-28A7-44C3-BD16-46A729F60876}" dt="2021-10-12T05:39:34.853" v="100"/>
          <ac:graphicFrameMkLst>
            <pc:docMk/>
            <pc:sldMk cId="1406079798" sldId="347"/>
            <ac:graphicFrameMk id="3" creationId="{BDFF03E8-EC4D-4B1F-9A68-F7FB138C0352}"/>
          </ac:graphicFrameMkLst>
        </pc:graphicFrameChg>
      </pc:sldChg>
      <pc:sldChg chg="modSp">
        <pc:chgData name="RICARDO HUMBERTO SEVILLA AGUILAR" userId="S::rsevilla@cnsf.gob.mx::94c9c77e-ccbf-4b74-aeeb-01ce0f31e326" providerId="AD" clId="Web-{BB877703-28A7-44C3-BD16-46A729F60876}" dt="2021-10-12T05:41:29.418" v="102" actId="20577"/>
        <pc:sldMkLst>
          <pc:docMk/>
          <pc:sldMk cId="2912326801" sldId="351"/>
        </pc:sldMkLst>
        <pc:spChg chg="mod">
          <ac:chgData name="RICARDO HUMBERTO SEVILLA AGUILAR" userId="S::rsevilla@cnsf.gob.mx::94c9c77e-ccbf-4b74-aeeb-01ce0f31e326" providerId="AD" clId="Web-{BB877703-28A7-44C3-BD16-46A729F60876}" dt="2021-10-12T05:41:29.418" v="102" actId="20577"/>
          <ac:spMkLst>
            <pc:docMk/>
            <pc:sldMk cId="2912326801" sldId="351"/>
            <ac:spMk id="110" creationId="{00000000-0000-0000-0000-000000000000}"/>
          </ac:spMkLst>
        </pc:spChg>
      </pc:sldChg>
      <pc:sldChg chg="modSp">
        <pc:chgData name="RICARDO HUMBERTO SEVILLA AGUILAR" userId="S::rsevilla@cnsf.gob.mx::94c9c77e-ccbf-4b74-aeeb-01ce0f31e326" providerId="AD" clId="Web-{BB877703-28A7-44C3-BD16-46A729F60876}" dt="2021-10-12T06:01:17.296" v="131" actId="20577"/>
        <pc:sldMkLst>
          <pc:docMk/>
          <pc:sldMk cId="1546169680" sldId="354"/>
        </pc:sldMkLst>
        <pc:spChg chg="mod">
          <ac:chgData name="RICARDO HUMBERTO SEVILLA AGUILAR" userId="S::rsevilla@cnsf.gob.mx::94c9c77e-ccbf-4b74-aeeb-01ce0f31e326" providerId="AD" clId="Web-{BB877703-28A7-44C3-BD16-46A729F60876}" dt="2021-10-12T06:01:17.296" v="131" actId="20577"/>
          <ac:spMkLst>
            <pc:docMk/>
            <pc:sldMk cId="1546169680" sldId="354"/>
            <ac:spMk id="110" creationId="{00000000-0000-0000-0000-000000000000}"/>
          </ac:spMkLst>
        </pc:spChg>
      </pc:sldChg>
      <pc:sldChg chg="modSp">
        <pc:chgData name="RICARDO HUMBERTO SEVILLA AGUILAR" userId="S::rsevilla@cnsf.gob.mx::94c9c77e-ccbf-4b74-aeeb-01ce0f31e326" providerId="AD" clId="Web-{BB877703-28A7-44C3-BD16-46A729F60876}" dt="2021-10-12T06:08:51.872" v="177"/>
        <pc:sldMkLst>
          <pc:docMk/>
          <pc:sldMk cId="1195188439" sldId="364"/>
        </pc:sldMkLst>
        <pc:spChg chg="mod">
          <ac:chgData name="RICARDO HUMBERTO SEVILLA AGUILAR" userId="S::rsevilla@cnsf.gob.mx::94c9c77e-ccbf-4b74-aeeb-01ce0f31e326" providerId="AD" clId="Web-{BB877703-28A7-44C3-BD16-46A729F60876}" dt="2021-10-12T06:08:19.012" v="133" actId="20577"/>
          <ac:spMkLst>
            <pc:docMk/>
            <pc:sldMk cId="1195188439" sldId="364"/>
            <ac:spMk id="110" creationId="{00000000-0000-0000-0000-000000000000}"/>
          </ac:spMkLst>
        </pc:spChg>
        <pc:graphicFrameChg chg="mod modGraphic">
          <ac:chgData name="RICARDO HUMBERTO SEVILLA AGUILAR" userId="S::rsevilla@cnsf.gob.mx::94c9c77e-ccbf-4b74-aeeb-01ce0f31e326" providerId="AD" clId="Web-{BB877703-28A7-44C3-BD16-46A729F60876}" dt="2021-10-12T06:08:51.872" v="177"/>
          <ac:graphicFrameMkLst>
            <pc:docMk/>
            <pc:sldMk cId="1195188439" sldId="364"/>
            <ac:graphicFrameMk id="2" creationId="{19BF7817-8750-465D-974A-9353F7B65B80}"/>
          </ac:graphicFrameMkLst>
        </pc:graphicFrameChg>
      </pc:sldChg>
      <pc:sldChg chg="modSp">
        <pc:chgData name="RICARDO HUMBERTO SEVILLA AGUILAR" userId="S::rsevilla@cnsf.gob.mx::94c9c77e-ccbf-4b74-aeeb-01ce0f31e326" providerId="AD" clId="Web-{BB877703-28A7-44C3-BD16-46A729F60876}" dt="2021-10-12T06:20:42.833" v="246" actId="20577"/>
        <pc:sldMkLst>
          <pc:docMk/>
          <pc:sldMk cId="315846214" sldId="365"/>
        </pc:sldMkLst>
        <pc:spChg chg="mod">
          <ac:chgData name="RICARDO HUMBERTO SEVILLA AGUILAR" userId="S::rsevilla@cnsf.gob.mx::94c9c77e-ccbf-4b74-aeeb-01ce0f31e326" providerId="AD" clId="Web-{BB877703-28A7-44C3-BD16-46A729F60876}" dt="2021-10-12T06:20:42.833" v="246" actId="20577"/>
          <ac:spMkLst>
            <pc:docMk/>
            <pc:sldMk cId="315846214" sldId="365"/>
            <ac:spMk id="110" creationId="{00000000-0000-0000-0000-000000000000}"/>
          </ac:spMkLst>
        </pc:spChg>
      </pc:sldChg>
      <pc:sldChg chg="modSp">
        <pc:chgData name="RICARDO HUMBERTO SEVILLA AGUILAR" userId="S::rsevilla@cnsf.gob.mx::94c9c77e-ccbf-4b74-aeeb-01ce0f31e326" providerId="AD" clId="Web-{BB877703-28A7-44C3-BD16-46A729F60876}" dt="2021-10-12T06:23:40.291" v="250" actId="20577"/>
        <pc:sldMkLst>
          <pc:docMk/>
          <pc:sldMk cId="2345458305" sldId="373"/>
        </pc:sldMkLst>
        <pc:spChg chg="mod">
          <ac:chgData name="RICARDO HUMBERTO SEVILLA AGUILAR" userId="S::rsevilla@cnsf.gob.mx::94c9c77e-ccbf-4b74-aeeb-01ce0f31e326" providerId="AD" clId="Web-{BB877703-28A7-44C3-BD16-46A729F60876}" dt="2021-10-12T06:23:40.291" v="250" actId="20577"/>
          <ac:spMkLst>
            <pc:docMk/>
            <pc:sldMk cId="2345458305" sldId="373"/>
            <ac:spMk id="110" creationId="{00000000-0000-0000-0000-000000000000}"/>
          </ac:spMkLst>
        </pc:spChg>
      </pc:sldChg>
      <pc:sldChg chg="modSp">
        <pc:chgData name="RICARDO HUMBERTO SEVILLA AGUILAR" userId="S::rsevilla@cnsf.gob.mx::94c9c77e-ccbf-4b74-aeeb-01ce0f31e326" providerId="AD" clId="Web-{BB877703-28A7-44C3-BD16-46A729F60876}" dt="2021-10-12T06:06:09.712" v="132" actId="20577"/>
        <pc:sldMkLst>
          <pc:docMk/>
          <pc:sldMk cId="2463042256" sldId="383"/>
        </pc:sldMkLst>
        <pc:spChg chg="mod">
          <ac:chgData name="RICARDO HUMBERTO SEVILLA AGUILAR" userId="S::rsevilla@cnsf.gob.mx::94c9c77e-ccbf-4b74-aeeb-01ce0f31e326" providerId="AD" clId="Web-{BB877703-28A7-44C3-BD16-46A729F60876}" dt="2021-10-12T06:06:09.712" v="132" actId="20577"/>
          <ac:spMkLst>
            <pc:docMk/>
            <pc:sldMk cId="2463042256" sldId="383"/>
            <ac:spMk id="110" creationId="{00000000-0000-0000-0000-000000000000}"/>
          </ac:spMkLst>
        </pc:spChg>
      </pc:sldChg>
    </pc:docChg>
  </pc:docChgLst>
  <pc:docChgLst>
    <pc:chgData name="RICARDO HUMBERTO SEVILLA AGUILAR" userId="S::rsevilla@cnsf.gob.mx::94c9c77e-ccbf-4b74-aeeb-01ce0f31e326" providerId="AD" clId="Web-{B02E45BB-1FC0-48F4-AEEE-F613332B3305}"/>
    <pc:docChg chg="addSld modSld sldOrd">
      <pc:chgData name="RICARDO HUMBERTO SEVILLA AGUILAR" userId="S::rsevilla@cnsf.gob.mx::94c9c77e-ccbf-4b74-aeeb-01ce0f31e326" providerId="AD" clId="Web-{B02E45BB-1FC0-48F4-AEEE-F613332B3305}" dt="2021-10-11T03:41:18.385" v="168"/>
      <pc:docMkLst>
        <pc:docMk/>
      </pc:docMkLst>
      <pc:sldChg chg="addSp delSp modSp add ord replId">
        <pc:chgData name="RICARDO HUMBERTO SEVILLA AGUILAR" userId="S::rsevilla@cnsf.gob.mx::94c9c77e-ccbf-4b74-aeeb-01ce0f31e326" providerId="AD" clId="Web-{B02E45BB-1FC0-48F4-AEEE-F613332B3305}" dt="2021-10-11T03:41:18.385" v="168"/>
        <pc:sldMkLst>
          <pc:docMk/>
          <pc:sldMk cId="1722219525" sldId="392"/>
        </pc:sldMkLst>
        <pc:spChg chg="add del mod">
          <ac:chgData name="RICARDO HUMBERTO SEVILLA AGUILAR" userId="S::rsevilla@cnsf.gob.mx::94c9c77e-ccbf-4b74-aeeb-01ce0f31e326" providerId="AD" clId="Web-{B02E45BB-1FC0-48F4-AEEE-F613332B3305}" dt="2021-10-11T03:38:27.063" v="3"/>
          <ac:spMkLst>
            <pc:docMk/>
            <pc:sldMk cId="1722219525" sldId="392"/>
            <ac:spMk id="3" creationId="{8A369196-C783-46D3-9CB8-5F5C31B8E39A}"/>
          </ac:spMkLst>
        </pc:spChg>
        <pc:spChg chg="add mod">
          <ac:chgData name="RICARDO HUMBERTO SEVILLA AGUILAR" userId="S::rsevilla@cnsf.gob.mx::94c9c77e-ccbf-4b74-aeeb-01ce0f31e326" providerId="AD" clId="Web-{B02E45BB-1FC0-48F4-AEEE-F613332B3305}" dt="2021-10-11T03:39:38.395" v="18" actId="20577"/>
          <ac:spMkLst>
            <pc:docMk/>
            <pc:sldMk cId="1722219525" sldId="392"/>
            <ac:spMk id="9" creationId="{F191557B-15D2-420A-A404-31760C1F9EBA}"/>
          </ac:spMkLst>
        </pc:spChg>
        <pc:spChg chg="del">
          <ac:chgData name="RICARDO HUMBERTO SEVILLA AGUILAR" userId="S::rsevilla@cnsf.gob.mx::94c9c77e-ccbf-4b74-aeeb-01ce0f31e326" providerId="AD" clId="Web-{B02E45BB-1FC0-48F4-AEEE-F613332B3305}" dt="2021-10-11T03:38:17.312" v="1"/>
          <ac:spMkLst>
            <pc:docMk/>
            <pc:sldMk cId="1722219525" sldId="392"/>
            <ac:spMk id="110" creationId="{00000000-0000-0000-0000-000000000000}"/>
          </ac:spMkLst>
        </pc:spChg>
        <pc:graphicFrameChg chg="add mod modGraphic">
          <ac:chgData name="RICARDO HUMBERTO SEVILLA AGUILAR" userId="S::rsevilla@cnsf.gob.mx::94c9c77e-ccbf-4b74-aeeb-01ce0f31e326" providerId="AD" clId="Web-{B02E45BB-1FC0-48F4-AEEE-F613332B3305}" dt="2021-10-11T03:41:07.400" v="167"/>
          <ac:graphicFrameMkLst>
            <pc:docMk/>
            <pc:sldMk cId="1722219525" sldId="392"/>
            <ac:graphicFrameMk id="4" creationId="{42C81112-F370-4A89-81D4-2322F323DF91}"/>
          </ac:graphicFrameMkLst>
        </pc:graphicFrameChg>
      </pc:sldChg>
    </pc:docChg>
  </pc:docChgLst>
  <pc:docChgLst>
    <pc:chgData name="KARINA LUNA MARTINEZ" userId="82bd43ad-f19c-47b6-a940-36d3fe2d229b" providerId="ADAL" clId="{113A874F-53D1-4EB6-8D5E-90EFC6AEEA46}"/>
    <pc:docChg chg="modSld">
      <pc:chgData name="KARINA LUNA MARTINEZ" userId="82bd43ad-f19c-47b6-a940-36d3fe2d229b" providerId="ADAL" clId="{113A874F-53D1-4EB6-8D5E-90EFC6AEEA46}" dt="2021-10-12T17:54:10.796" v="1" actId="20577"/>
      <pc:docMkLst>
        <pc:docMk/>
      </pc:docMkLst>
      <pc:sldChg chg="modSp mod">
        <pc:chgData name="KARINA LUNA MARTINEZ" userId="82bd43ad-f19c-47b6-a940-36d3fe2d229b" providerId="ADAL" clId="{113A874F-53D1-4EB6-8D5E-90EFC6AEEA46}" dt="2021-10-12T17:54:10.796" v="1" actId="20577"/>
        <pc:sldMkLst>
          <pc:docMk/>
          <pc:sldMk cId="730209813" sldId="335"/>
        </pc:sldMkLst>
        <pc:spChg chg="mod">
          <ac:chgData name="KARINA LUNA MARTINEZ" userId="82bd43ad-f19c-47b6-a940-36d3fe2d229b" providerId="ADAL" clId="{113A874F-53D1-4EB6-8D5E-90EFC6AEEA46}" dt="2021-10-12T17:54:10.796" v="1" actId="20577"/>
          <ac:spMkLst>
            <pc:docMk/>
            <pc:sldMk cId="730209813" sldId="335"/>
            <ac:spMk id="110" creationId="{00000000-0000-0000-0000-000000000000}"/>
          </ac:spMkLst>
        </pc:spChg>
      </pc:sldChg>
    </pc:docChg>
  </pc:docChgLst>
  <pc:docChgLst>
    <pc:chgData name="RICARDO HUMBERTO SEVILLA AGUILAR" userId="S::rsevilla@cnsf.gob.mx::94c9c77e-ccbf-4b74-aeeb-01ce0f31e326" providerId="AD" clId="Web-{DB13C83A-BBC7-4029-96CE-DF08FA1C0767}"/>
    <pc:docChg chg="delSld modSld">
      <pc:chgData name="RICARDO HUMBERTO SEVILLA AGUILAR" userId="S::rsevilla@cnsf.gob.mx::94c9c77e-ccbf-4b74-aeeb-01ce0f31e326" providerId="AD" clId="Web-{DB13C83A-BBC7-4029-96CE-DF08FA1C0767}" dt="2021-10-11T03:35:09.201" v="706" actId="20577"/>
      <pc:docMkLst>
        <pc:docMk/>
      </pc:docMkLst>
      <pc:sldChg chg="modSp">
        <pc:chgData name="RICARDO HUMBERTO SEVILLA AGUILAR" userId="S::rsevilla@cnsf.gob.mx::94c9c77e-ccbf-4b74-aeeb-01ce0f31e326" providerId="AD" clId="Web-{DB13C83A-BBC7-4029-96CE-DF08FA1C0767}" dt="2021-10-11T02:26:14.545" v="294" actId="20577"/>
        <pc:sldMkLst>
          <pc:docMk/>
          <pc:sldMk cId="1640474511" sldId="295"/>
        </pc:sldMkLst>
        <pc:spChg chg="mod">
          <ac:chgData name="RICARDO HUMBERTO SEVILLA AGUILAR" userId="S::rsevilla@cnsf.gob.mx::94c9c77e-ccbf-4b74-aeeb-01ce0f31e326" providerId="AD" clId="Web-{DB13C83A-BBC7-4029-96CE-DF08FA1C0767}" dt="2021-10-11T02:26:14.545" v="294" actId="20577"/>
          <ac:spMkLst>
            <pc:docMk/>
            <pc:sldMk cId="1640474511" sldId="295"/>
            <ac:spMk id="110" creationId="{00000000-0000-0000-0000-000000000000}"/>
          </ac:spMkLst>
        </pc:spChg>
      </pc:sldChg>
      <pc:sldChg chg="modSp">
        <pc:chgData name="RICARDO HUMBERTO SEVILLA AGUILAR" userId="S::rsevilla@cnsf.gob.mx::94c9c77e-ccbf-4b74-aeeb-01ce0f31e326" providerId="AD" clId="Web-{DB13C83A-BBC7-4029-96CE-DF08FA1C0767}" dt="2021-10-11T02:26:54.453" v="296" actId="20577"/>
        <pc:sldMkLst>
          <pc:docMk/>
          <pc:sldMk cId="4113295154" sldId="296"/>
        </pc:sldMkLst>
        <pc:spChg chg="mod">
          <ac:chgData name="RICARDO HUMBERTO SEVILLA AGUILAR" userId="S::rsevilla@cnsf.gob.mx::94c9c77e-ccbf-4b74-aeeb-01ce0f31e326" providerId="AD" clId="Web-{DB13C83A-BBC7-4029-96CE-DF08FA1C0767}" dt="2021-10-11T02:26:54.453" v="296" actId="20577"/>
          <ac:spMkLst>
            <pc:docMk/>
            <pc:sldMk cId="4113295154" sldId="296"/>
            <ac:spMk id="110" creationId="{00000000-0000-0000-0000-000000000000}"/>
          </ac:spMkLst>
        </pc:spChg>
      </pc:sldChg>
      <pc:sldChg chg="modSp">
        <pc:chgData name="RICARDO HUMBERTO SEVILLA AGUILAR" userId="S::rsevilla@cnsf.gob.mx::94c9c77e-ccbf-4b74-aeeb-01ce0f31e326" providerId="AD" clId="Web-{DB13C83A-BBC7-4029-96CE-DF08FA1C0767}" dt="2021-10-11T02:23:35.112" v="288" actId="20577"/>
        <pc:sldMkLst>
          <pc:docMk/>
          <pc:sldMk cId="1945475444" sldId="298"/>
        </pc:sldMkLst>
        <pc:spChg chg="mod">
          <ac:chgData name="RICARDO HUMBERTO SEVILLA AGUILAR" userId="S::rsevilla@cnsf.gob.mx::94c9c77e-ccbf-4b74-aeeb-01ce0f31e326" providerId="AD" clId="Web-{DB13C83A-BBC7-4029-96CE-DF08FA1C0767}" dt="2021-10-11T02:23:35.112" v="288" actId="20577"/>
          <ac:spMkLst>
            <pc:docMk/>
            <pc:sldMk cId="1945475444" sldId="298"/>
            <ac:spMk id="10" creationId="{50836920-11D5-4D44-9C4A-F35932DBF772}"/>
          </ac:spMkLst>
        </pc:spChg>
      </pc:sldChg>
      <pc:sldChg chg="modSp">
        <pc:chgData name="RICARDO HUMBERTO SEVILLA AGUILAR" userId="S::rsevilla@cnsf.gob.mx::94c9c77e-ccbf-4b74-aeeb-01ce0f31e326" providerId="AD" clId="Web-{DB13C83A-BBC7-4029-96CE-DF08FA1C0767}" dt="2021-10-11T02:19:51.864" v="269" actId="20577"/>
        <pc:sldMkLst>
          <pc:docMk/>
          <pc:sldMk cId="3251824613" sldId="309"/>
        </pc:sldMkLst>
        <pc:spChg chg="mod">
          <ac:chgData name="RICARDO HUMBERTO SEVILLA AGUILAR" userId="S::rsevilla@cnsf.gob.mx::94c9c77e-ccbf-4b74-aeeb-01ce0f31e326" providerId="AD" clId="Web-{DB13C83A-BBC7-4029-96CE-DF08FA1C0767}" dt="2021-10-11T02:19:51.864" v="269" actId="20577"/>
          <ac:spMkLst>
            <pc:docMk/>
            <pc:sldMk cId="3251824613" sldId="309"/>
            <ac:spMk id="110" creationId="{00000000-0000-0000-0000-000000000000}"/>
          </ac:spMkLst>
        </pc:spChg>
      </pc:sldChg>
      <pc:sldChg chg="modSp">
        <pc:chgData name="RICARDO HUMBERTO SEVILLA AGUILAR" userId="S::rsevilla@cnsf.gob.mx::94c9c77e-ccbf-4b74-aeeb-01ce0f31e326" providerId="AD" clId="Web-{DB13C83A-BBC7-4029-96CE-DF08FA1C0767}" dt="2021-10-11T01:49:37.812" v="120" actId="20577"/>
        <pc:sldMkLst>
          <pc:docMk/>
          <pc:sldMk cId="3543929640" sldId="311"/>
        </pc:sldMkLst>
        <pc:spChg chg="mod">
          <ac:chgData name="RICARDO HUMBERTO SEVILLA AGUILAR" userId="S::rsevilla@cnsf.gob.mx::94c9c77e-ccbf-4b74-aeeb-01ce0f31e326" providerId="AD" clId="Web-{DB13C83A-BBC7-4029-96CE-DF08FA1C0767}" dt="2021-10-11T01:49:37.812" v="120" actId="20577"/>
          <ac:spMkLst>
            <pc:docMk/>
            <pc:sldMk cId="3543929640" sldId="311"/>
            <ac:spMk id="110" creationId="{00000000-0000-0000-0000-000000000000}"/>
          </ac:spMkLst>
        </pc:spChg>
      </pc:sldChg>
      <pc:sldChg chg="modSp">
        <pc:chgData name="RICARDO HUMBERTO SEVILLA AGUILAR" userId="S::rsevilla@cnsf.gob.mx::94c9c77e-ccbf-4b74-aeeb-01ce0f31e326" providerId="AD" clId="Web-{DB13C83A-BBC7-4029-96CE-DF08FA1C0767}" dt="2021-10-11T01:52:16.066" v="153" actId="20577"/>
        <pc:sldMkLst>
          <pc:docMk/>
          <pc:sldMk cId="2898355693" sldId="313"/>
        </pc:sldMkLst>
        <pc:spChg chg="mod">
          <ac:chgData name="RICARDO HUMBERTO SEVILLA AGUILAR" userId="S::rsevilla@cnsf.gob.mx::94c9c77e-ccbf-4b74-aeeb-01ce0f31e326" providerId="AD" clId="Web-{DB13C83A-BBC7-4029-96CE-DF08FA1C0767}" dt="2021-10-11T01:52:16.066" v="153" actId="20577"/>
          <ac:spMkLst>
            <pc:docMk/>
            <pc:sldMk cId="2898355693" sldId="313"/>
            <ac:spMk id="110" creationId="{00000000-0000-0000-0000-000000000000}"/>
          </ac:spMkLst>
        </pc:spChg>
      </pc:sldChg>
      <pc:sldChg chg="modSp">
        <pc:chgData name="RICARDO HUMBERTO SEVILLA AGUILAR" userId="S::rsevilla@cnsf.gob.mx::94c9c77e-ccbf-4b74-aeeb-01ce0f31e326" providerId="AD" clId="Web-{DB13C83A-BBC7-4029-96CE-DF08FA1C0767}" dt="2021-10-11T01:56:06.651" v="210" actId="20577"/>
        <pc:sldMkLst>
          <pc:docMk/>
          <pc:sldMk cId="1689942536" sldId="315"/>
        </pc:sldMkLst>
        <pc:spChg chg="mod">
          <ac:chgData name="RICARDO HUMBERTO SEVILLA AGUILAR" userId="S::rsevilla@cnsf.gob.mx::94c9c77e-ccbf-4b74-aeeb-01ce0f31e326" providerId="AD" clId="Web-{DB13C83A-BBC7-4029-96CE-DF08FA1C0767}" dt="2021-10-11T01:56:06.651" v="210" actId="20577"/>
          <ac:spMkLst>
            <pc:docMk/>
            <pc:sldMk cId="1689942536" sldId="315"/>
            <ac:spMk id="110" creationId="{00000000-0000-0000-0000-000000000000}"/>
          </ac:spMkLst>
        </pc:spChg>
      </pc:sldChg>
      <pc:sldChg chg="modSp">
        <pc:chgData name="RICARDO HUMBERTO SEVILLA AGUILAR" userId="S::rsevilla@cnsf.gob.mx::94c9c77e-ccbf-4b74-aeeb-01ce0f31e326" providerId="AD" clId="Web-{DB13C83A-BBC7-4029-96CE-DF08FA1C0767}" dt="2021-10-11T01:58:02.639" v="235" actId="20577"/>
        <pc:sldMkLst>
          <pc:docMk/>
          <pc:sldMk cId="4128865973" sldId="316"/>
        </pc:sldMkLst>
        <pc:spChg chg="mod">
          <ac:chgData name="RICARDO HUMBERTO SEVILLA AGUILAR" userId="S::rsevilla@cnsf.gob.mx::94c9c77e-ccbf-4b74-aeeb-01ce0f31e326" providerId="AD" clId="Web-{DB13C83A-BBC7-4029-96CE-DF08FA1C0767}" dt="2021-10-11T01:57:32.544" v="232" actId="1076"/>
          <ac:spMkLst>
            <pc:docMk/>
            <pc:sldMk cId="4128865973" sldId="316"/>
            <ac:spMk id="17" creationId="{493D7B43-B88B-4E92-A5A1-8CEEA6E2F027}"/>
          </ac:spMkLst>
        </pc:spChg>
        <pc:spChg chg="mod">
          <ac:chgData name="RICARDO HUMBERTO SEVILLA AGUILAR" userId="S::rsevilla@cnsf.gob.mx::94c9c77e-ccbf-4b74-aeeb-01ce0f31e326" providerId="AD" clId="Web-{DB13C83A-BBC7-4029-96CE-DF08FA1C0767}" dt="2021-10-11T01:58:02.639" v="235" actId="20577"/>
          <ac:spMkLst>
            <pc:docMk/>
            <pc:sldMk cId="4128865973" sldId="316"/>
            <ac:spMk id="110" creationId="{00000000-0000-0000-0000-000000000000}"/>
          </ac:spMkLst>
        </pc:spChg>
      </pc:sldChg>
      <pc:sldChg chg="modSp">
        <pc:chgData name="RICARDO HUMBERTO SEVILLA AGUILAR" userId="S::rsevilla@cnsf.gob.mx::94c9c77e-ccbf-4b74-aeeb-01ce0f31e326" providerId="AD" clId="Web-{DB13C83A-BBC7-4029-96CE-DF08FA1C0767}" dt="2021-10-11T01:48:33.201" v="118" actId="20577"/>
        <pc:sldMkLst>
          <pc:docMk/>
          <pc:sldMk cId="966192984" sldId="318"/>
        </pc:sldMkLst>
        <pc:spChg chg="mod">
          <ac:chgData name="RICARDO HUMBERTO SEVILLA AGUILAR" userId="S::rsevilla@cnsf.gob.mx::94c9c77e-ccbf-4b74-aeeb-01ce0f31e326" providerId="AD" clId="Web-{DB13C83A-BBC7-4029-96CE-DF08FA1C0767}" dt="2021-10-11T01:48:33.201" v="118" actId="20577"/>
          <ac:spMkLst>
            <pc:docMk/>
            <pc:sldMk cId="966192984" sldId="318"/>
            <ac:spMk id="7" creationId="{7F50609E-4821-4B13-B89B-AFF179110254}"/>
          </ac:spMkLst>
        </pc:spChg>
        <pc:spChg chg="mod">
          <ac:chgData name="RICARDO HUMBERTO SEVILLA AGUILAR" userId="S::rsevilla@cnsf.gob.mx::94c9c77e-ccbf-4b74-aeeb-01ce0f31e326" providerId="AD" clId="Web-{DB13C83A-BBC7-4029-96CE-DF08FA1C0767}" dt="2021-10-11T01:48:21.388" v="114" actId="20577"/>
          <ac:spMkLst>
            <pc:docMk/>
            <pc:sldMk cId="966192984" sldId="318"/>
            <ac:spMk id="15" creationId="{4D74623E-0ED0-43DD-B7E7-E9C26BB30DD7}"/>
          </ac:spMkLst>
        </pc:spChg>
        <pc:spChg chg="mod">
          <ac:chgData name="RICARDO HUMBERTO SEVILLA AGUILAR" userId="S::rsevilla@cnsf.gob.mx::94c9c77e-ccbf-4b74-aeeb-01ce0f31e326" providerId="AD" clId="Web-{DB13C83A-BBC7-4029-96CE-DF08FA1C0767}" dt="2021-10-11T01:48:01.231" v="109" actId="1076"/>
          <ac:spMkLst>
            <pc:docMk/>
            <pc:sldMk cId="966192984" sldId="318"/>
            <ac:spMk id="16" creationId="{D855E9B7-2637-4342-8C56-B42B123021CC}"/>
          </ac:spMkLst>
        </pc:spChg>
        <pc:spChg chg="mod">
          <ac:chgData name="RICARDO HUMBERTO SEVILLA AGUILAR" userId="S::rsevilla@cnsf.gob.mx::94c9c77e-ccbf-4b74-aeeb-01ce0f31e326" providerId="AD" clId="Web-{DB13C83A-BBC7-4029-96CE-DF08FA1C0767}" dt="2021-10-11T01:48:08.747" v="111" actId="20577"/>
          <ac:spMkLst>
            <pc:docMk/>
            <pc:sldMk cId="966192984" sldId="318"/>
            <ac:spMk id="17" creationId="{493D7B43-B88B-4E92-A5A1-8CEEA6E2F027}"/>
          </ac:spMkLst>
        </pc:spChg>
        <pc:spChg chg="mod">
          <ac:chgData name="RICARDO HUMBERTO SEVILLA AGUILAR" userId="S::rsevilla@cnsf.gob.mx::94c9c77e-ccbf-4b74-aeeb-01ce0f31e326" providerId="AD" clId="Web-{DB13C83A-BBC7-4029-96CE-DF08FA1C0767}" dt="2021-10-11T01:47:45.137" v="106" actId="20577"/>
          <ac:spMkLst>
            <pc:docMk/>
            <pc:sldMk cId="966192984" sldId="318"/>
            <ac:spMk id="110" creationId="{00000000-0000-0000-0000-000000000000}"/>
          </ac:spMkLst>
        </pc:spChg>
      </pc:sldChg>
      <pc:sldChg chg="modSp">
        <pc:chgData name="RICARDO HUMBERTO SEVILLA AGUILAR" userId="S::rsevilla@cnsf.gob.mx::94c9c77e-ccbf-4b74-aeeb-01ce0f31e326" providerId="AD" clId="Web-{DB13C83A-BBC7-4029-96CE-DF08FA1C0767}" dt="2021-10-11T01:49:19.358" v="119" actId="20577"/>
        <pc:sldMkLst>
          <pc:docMk/>
          <pc:sldMk cId="1263278239" sldId="320"/>
        </pc:sldMkLst>
        <pc:spChg chg="mod">
          <ac:chgData name="RICARDO HUMBERTO SEVILLA AGUILAR" userId="S::rsevilla@cnsf.gob.mx::94c9c77e-ccbf-4b74-aeeb-01ce0f31e326" providerId="AD" clId="Web-{DB13C83A-BBC7-4029-96CE-DF08FA1C0767}" dt="2021-10-11T01:49:19.358" v="119" actId="20577"/>
          <ac:spMkLst>
            <pc:docMk/>
            <pc:sldMk cId="1263278239" sldId="320"/>
            <ac:spMk id="110" creationId="{00000000-0000-0000-0000-000000000000}"/>
          </ac:spMkLst>
        </pc:spChg>
      </pc:sldChg>
      <pc:sldChg chg="modSp">
        <pc:chgData name="RICARDO HUMBERTO SEVILLA AGUILAR" userId="S::rsevilla@cnsf.gob.mx::94c9c77e-ccbf-4b74-aeeb-01ce0f31e326" providerId="AD" clId="Web-{DB13C83A-BBC7-4029-96CE-DF08FA1C0767}" dt="2021-10-11T01:43:26.099" v="94" actId="20577"/>
        <pc:sldMkLst>
          <pc:docMk/>
          <pc:sldMk cId="2721034417" sldId="321"/>
        </pc:sldMkLst>
        <pc:spChg chg="mod">
          <ac:chgData name="RICARDO HUMBERTO SEVILLA AGUILAR" userId="S::rsevilla@cnsf.gob.mx::94c9c77e-ccbf-4b74-aeeb-01ce0f31e326" providerId="AD" clId="Web-{DB13C83A-BBC7-4029-96CE-DF08FA1C0767}" dt="2021-10-11T01:43:26.099" v="94" actId="20577"/>
          <ac:spMkLst>
            <pc:docMk/>
            <pc:sldMk cId="2721034417" sldId="321"/>
            <ac:spMk id="110" creationId="{00000000-0000-0000-0000-000000000000}"/>
          </ac:spMkLst>
        </pc:spChg>
      </pc:sldChg>
      <pc:sldChg chg="modSp">
        <pc:chgData name="RICARDO HUMBERTO SEVILLA AGUILAR" userId="S::rsevilla@cnsf.gob.mx::94c9c77e-ccbf-4b74-aeeb-01ce0f31e326" providerId="AD" clId="Web-{DB13C83A-BBC7-4029-96CE-DF08FA1C0767}" dt="2021-10-11T01:55:24.696" v="205" actId="20577"/>
        <pc:sldMkLst>
          <pc:docMk/>
          <pc:sldMk cId="1003987007" sldId="325"/>
        </pc:sldMkLst>
        <pc:spChg chg="mod">
          <ac:chgData name="RICARDO HUMBERTO SEVILLA AGUILAR" userId="S::rsevilla@cnsf.gob.mx::94c9c77e-ccbf-4b74-aeeb-01ce0f31e326" providerId="AD" clId="Web-{DB13C83A-BBC7-4029-96CE-DF08FA1C0767}" dt="2021-10-11T01:54:56.555" v="202" actId="1076"/>
          <ac:spMkLst>
            <pc:docMk/>
            <pc:sldMk cId="1003987007" sldId="325"/>
            <ac:spMk id="14" creationId="{3EE1D9DC-651B-44F6-BE65-1111E7402B0D}"/>
          </ac:spMkLst>
        </pc:spChg>
        <pc:spChg chg="mod">
          <ac:chgData name="RICARDO HUMBERTO SEVILLA AGUILAR" userId="S::rsevilla@cnsf.gob.mx::94c9c77e-ccbf-4b74-aeeb-01ce0f31e326" providerId="AD" clId="Web-{DB13C83A-BBC7-4029-96CE-DF08FA1C0767}" dt="2021-10-11T01:54:51.180" v="199" actId="1076"/>
          <ac:spMkLst>
            <pc:docMk/>
            <pc:sldMk cId="1003987007" sldId="325"/>
            <ac:spMk id="15" creationId="{AB57FBDF-FFD7-40FA-879D-5C64177D9E1C}"/>
          </ac:spMkLst>
        </pc:spChg>
        <pc:spChg chg="mod">
          <ac:chgData name="RICARDO HUMBERTO SEVILLA AGUILAR" userId="S::rsevilla@cnsf.gob.mx::94c9c77e-ccbf-4b74-aeeb-01ce0f31e326" providerId="AD" clId="Web-{DB13C83A-BBC7-4029-96CE-DF08FA1C0767}" dt="2021-10-11T01:55:06.961" v="203" actId="1076"/>
          <ac:spMkLst>
            <pc:docMk/>
            <pc:sldMk cId="1003987007" sldId="325"/>
            <ac:spMk id="18" creationId="{A485B54D-3CF5-4084-9D9A-8A58F0348392}"/>
          </ac:spMkLst>
        </pc:spChg>
        <pc:spChg chg="mod">
          <ac:chgData name="RICARDO HUMBERTO SEVILLA AGUILAR" userId="S::rsevilla@cnsf.gob.mx::94c9c77e-ccbf-4b74-aeeb-01ce0f31e326" providerId="AD" clId="Web-{DB13C83A-BBC7-4029-96CE-DF08FA1C0767}" dt="2021-10-11T01:55:16.321" v="204" actId="1076"/>
          <ac:spMkLst>
            <pc:docMk/>
            <pc:sldMk cId="1003987007" sldId="325"/>
            <ac:spMk id="19" creationId="{7CDA28D0-A7B2-4D90-B2CF-50DBF5D187C0}"/>
          </ac:spMkLst>
        </pc:spChg>
        <pc:spChg chg="mod">
          <ac:chgData name="RICARDO HUMBERTO SEVILLA AGUILAR" userId="S::rsevilla@cnsf.gob.mx::94c9c77e-ccbf-4b74-aeeb-01ce0f31e326" providerId="AD" clId="Web-{DB13C83A-BBC7-4029-96CE-DF08FA1C0767}" dt="2021-10-11T01:54:51.258" v="201" actId="1076"/>
          <ac:spMkLst>
            <pc:docMk/>
            <pc:sldMk cId="1003987007" sldId="325"/>
            <ac:spMk id="23" creationId="{9189A16D-460C-48DF-A7A3-85F424412ECF}"/>
          </ac:spMkLst>
        </pc:spChg>
        <pc:spChg chg="mod">
          <ac:chgData name="RICARDO HUMBERTO SEVILLA AGUILAR" userId="S::rsevilla@cnsf.gob.mx::94c9c77e-ccbf-4b74-aeeb-01ce0f31e326" providerId="AD" clId="Web-{DB13C83A-BBC7-4029-96CE-DF08FA1C0767}" dt="2021-10-11T01:55:24.696" v="205" actId="20577"/>
          <ac:spMkLst>
            <pc:docMk/>
            <pc:sldMk cId="1003987007" sldId="325"/>
            <ac:spMk id="110" creationId="{00000000-0000-0000-0000-000000000000}"/>
          </ac:spMkLst>
        </pc:spChg>
      </pc:sldChg>
      <pc:sldChg chg="modSp">
        <pc:chgData name="RICARDO HUMBERTO SEVILLA AGUILAR" userId="S::rsevilla@cnsf.gob.mx::94c9c77e-ccbf-4b74-aeeb-01ce0f31e326" providerId="AD" clId="Web-{DB13C83A-BBC7-4029-96CE-DF08FA1C0767}" dt="2021-10-11T02:16:06.708" v="265" actId="20577"/>
        <pc:sldMkLst>
          <pc:docMk/>
          <pc:sldMk cId="3469639932" sldId="327"/>
        </pc:sldMkLst>
        <pc:spChg chg="mod">
          <ac:chgData name="RICARDO HUMBERTO SEVILLA AGUILAR" userId="S::rsevilla@cnsf.gob.mx::94c9c77e-ccbf-4b74-aeeb-01ce0f31e326" providerId="AD" clId="Web-{DB13C83A-BBC7-4029-96CE-DF08FA1C0767}" dt="2021-10-11T02:16:06.708" v="265" actId="20577"/>
          <ac:spMkLst>
            <pc:docMk/>
            <pc:sldMk cId="3469639932" sldId="327"/>
            <ac:spMk id="110" creationId="{00000000-0000-0000-0000-000000000000}"/>
          </ac:spMkLst>
        </pc:spChg>
        <pc:graphicFrameChg chg="mod modGraphic">
          <ac:chgData name="RICARDO HUMBERTO SEVILLA AGUILAR" userId="S::rsevilla@cnsf.gob.mx::94c9c77e-ccbf-4b74-aeeb-01ce0f31e326" providerId="AD" clId="Web-{DB13C83A-BBC7-4029-96CE-DF08FA1C0767}" dt="2021-10-11T02:15:50.598" v="264"/>
          <ac:graphicFrameMkLst>
            <pc:docMk/>
            <pc:sldMk cId="3469639932" sldId="327"/>
            <ac:graphicFrameMk id="4" creationId="{C218E2D9-B748-46F0-BA4C-2B25A9698D99}"/>
          </ac:graphicFrameMkLst>
        </pc:graphicFrameChg>
      </pc:sldChg>
      <pc:sldChg chg="modSp">
        <pc:chgData name="RICARDO HUMBERTO SEVILLA AGUILAR" userId="S::rsevilla@cnsf.gob.mx::94c9c77e-ccbf-4b74-aeeb-01ce0f31e326" providerId="AD" clId="Web-{DB13C83A-BBC7-4029-96CE-DF08FA1C0767}" dt="2021-10-11T02:17:35.089" v="267" actId="20577"/>
        <pc:sldMkLst>
          <pc:docMk/>
          <pc:sldMk cId="1670213246" sldId="328"/>
        </pc:sldMkLst>
        <pc:spChg chg="mod">
          <ac:chgData name="RICARDO HUMBERTO SEVILLA AGUILAR" userId="S::rsevilla@cnsf.gob.mx::94c9c77e-ccbf-4b74-aeeb-01ce0f31e326" providerId="AD" clId="Web-{DB13C83A-BBC7-4029-96CE-DF08FA1C0767}" dt="2021-10-11T02:17:35.089" v="267" actId="20577"/>
          <ac:spMkLst>
            <pc:docMk/>
            <pc:sldMk cId="1670213246" sldId="328"/>
            <ac:spMk id="110" creationId="{00000000-0000-0000-0000-000000000000}"/>
          </ac:spMkLst>
        </pc:spChg>
      </pc:sldChg>
      <pc:sldChg chg="modSp">
        <pc:chgData name="RICARDO HUMBERTO SEVILLA AGUILAR" userId="S::rsevilla@cnsf.gob.mx::94c9c77e-ccbf-4b74-aeeb-01ce0f31e326" providerId="AD" clId="Web-{DB13C83A-BBC7-4029-96CE-DF08FA1C0767}" dt="2021-10-11T02:28:12.599" v="300" actId="20577"/>
        <pc:sldMkLst>
          <pc:docMk/>
          <pc:sldMk cId="1387349952" sldId="334"/>
        </pc:sldMkLst>
        <pc:spChg chg="mod">
          <ac:chgData name="RICARDO HUMBERTO SEVILLA AGUILAR" userId="S::rsevilla@cnsf.gob.mx::94c9c77e-ccbf-4b74-aeeb-01ce0f31e326" providerId="AD" clId="Web-{DB13C83A-BBC7-4029-96CE-DF08FA1C0767}" dt="2021-10-11T02:28:12.599" v="300" actId="20577"/>
          <ac:spMkLst>
            <pc:docMk/>
            <pc:sldMk cId="1387349952" sldId="334"/>
            <ac:spMk id="110" creationId="{00000000-0000-0000-0000-000000000000}"/>
          </ac:spMkLst>
        </pc:spChg>
      </pc:sldChg>
      <pc:sldChg chg="modSp">
        <pc:chgData name="RICARDO HUMBERTO SEVILLA AGUILAR" userId="S::rsevilla@cnsf.gob.mx::94c9c77e-ccbf-4b74-aeeb-01ce0f31e326" providerId="AD" clId="Web-{DB13C83A-BBC7-4029-96CE-DF08FA1C0767}" dt="2021-10-11T02:28:33.460" v="301" actId="20577"/>
        <pc:sldMkLst>
          <pc:docMk/>
          <pc:sldMk cId="730209813" sldId="335"/>
        </pc:sldMkLst>
        <pc:spChg chg="mod">
          <ac:chgData name="RICARDO HUMBERTO SEVILLA AGUILAR" userId="S::rsevilla@cnsf.gob.mx::94c9c77e-ccbf-4b74-aeeb-01ce0f31e326" providerId="AD" clId="Web-{DB13C83A-BBC7-4029-96CE-DF08FA1C0767}" dt="2021-10-11T02:28:33.460" v="301" actId="20577"/>
          <ac:spMkLst>
            <pc:docMk/>
            <pc:sldMk cId="730209813" sldId="335"/>
            <ac:spMk id="110" creationId="{00000000-0000-0000-0000-000000000000}"/>
          </ac:spMkLst>
        </pc:spChg>
      </pc:sldChg>
      <pc:sldChg chg="modSp">
        <pc:chgData name="RICARDO HUMBERTO SEVILLA AGUILAR" userId="S::rsevilla@cnsf.gob.mx::94c9c77e-ccbf-4b74-aeeb-01ce0f31e326" providerId="AD" clId="Web-{DB13C83A-BBC7-4029-96CE-DF08FA1C0767}" dt="2021-10-11T02:27:06.673" v="297" actId="20577"/>
        <pc:sldMkLst>
          <pc:docMk/>
          <pc:sldMk cId="3738769965" sldId="338"/>
        </pc:sldMkLst>
        <pc:spChg chg="mod">
          <ac:chgData name="RICARDO HUMBERTO SEVILLA AGUILAR" userId="S::rsevilla@cnsf.gob.mx::94c9c77e-ccbf-4b74-aeeb-01ce0f31e326" providerId="AD" clId="Web-{DB13C83A-BBC7-4029-96CE-DF08FA1C0767}" dt="2021-10-11T02:27:06.673" v="297" actId="20577"/>
          <ac:spMkLst>
            <pc:docMk/>
            <pc:sldMk cId="3738769965" sldId="338"/>
            <ac:spMk id="110" creationId="{00000000-0000-0000-0000-000000000000}"/>
          </ac:spMkLst>
        </pc:spChg>
      </pc:sldChg>
      <pc:sldChg chg="modSp">
        <pc:chgData name="RICARDO HUMBERTO SEVILLA AGUILAR" userId="S::rsevilla@cnsf.gob.mx::94c9c77e-ccbf-4b74-aeeb-01ce0f31e326" providerId="AD" clId="Web-{DB13C83A-BBC7-4029-96CE-DF08FA1C0767}" dt="2021-10-11T02:27:31.253" v="299" actId="20577"/>
        <pc:sldMkLst>
          <pc:docMk/>
          <pc:sldMk cId="2744128917" sldId="339"/>
        </pc:sldMkLst>
        <pc:spChg chg="mod">
          <ac:chgData name="RICARDO HUMBERTO SEVILLA AGUILAR" userId="S::rsevilla@cnsf.gob.mx::94c9c77e-ccbf-4b74-aeeb-01ce0f31e326" providerId="AD" clId="Web-{DB13C83A-BBC7-4029-96CE-DF08FA1C0767}" dt="2021-10-11T02:27:31.253" v="299" actId="20577"/>
          <ac:spMkLst>
            <pc:docMk/>
            <pc:sldMk cId="2744128917" sldId="339"/>
            <ac:spMk id="110" creationId="{00000000-0000-0000-0000-000000000000}"/>
          </ac:spMkLst>
        </pc:spChg>
      </pc:sldChg>
      <pc:sldChg chg="modSp">
        <pc:chgData name="RICARDO HUMBERTO SEVILLA AGUILAR" userId="S::rsevilla@cnsf.gob.mx::94c9c77e-ccbf-4b74-aeeb-01ce0f31e326" providerId="AD" clId="Web-{DB13C83A-BBC7-4029-96CE-DF08FA1C0767}" dt="2021-10-11T01:40:26.251" v="89" actId="20577"/>
        <pc:sldMkLst>
          <pc:docMk/>
          <pc:sldMk cId="1272163567" sldId="343"/>
        </pc:sldMkLst>
        <pc:spChg chg="mod">
          <ac:chgData name="RICARDO HUMBERTO SEVILLA AGUILAR" userId="S::rsevilla@cnsf.gob.mx::94c9c77e-ccbf-4b74-aeeb-01ce0f31e326" providerId="AD" clId="Web-{DB13C83A-BBC7-4029-96CE-DF08FA1C0767}" dt="2021-10-11T01:40:26.251" v="89" actId="20577"/>
          <ac:spMkLst>
            <pc:docMk/>
            <pc:sldMk cId="1272163567" sldId="343"/>
            <ac:spMk id="109" creationId="{00000000-0000-0000-0000-000000000000}"/>
          </ac:spMkLst>
        </pc:spChg>
        <pc:spChg chg="mod">
          <ac:chgData name="RICARDO HUMBERTO SEVILLA AGUILAR" userId="S::rsevilla@cnsf.gob.mx::94c9c77e-ccbf-4b74-aeeb-01ce0f31e326" providerId="AD" clId="Web-{DB13C83A-BBC7-4029-96CE-DF08FA1C0767}" dt="2021-10-11T01:40:07.875" v="85" actId="20577"/>
          <ac:spMkLst>
            <pc:docMk/>
            <pc:sldMk cId="1272163567" sldId="343"/>
            <ac:spMk id="110" creationId="{00000000-0000-0000-0000-000000000000}"/>
          </ac:spMkLst>
        </pc:spChg>
        <pc:graphicFrameChg chg="mod modGraphic">
          <ac:chgData name="RICARDO HUMBERTO SEVILLA AGUILAR" userId="S::rsevilla@cnsf.gob.mx::94c9c77e-ccbf-4b74-aeeb-01ce0f31e326" providerId="AD" clId="Web-{DB13C83A-BBC7-4029-96CE-DF08FA1C0767}" dt="2021-10-11T01:39:19.515" v="68" actId="1076"/>
          <ac:graphicFrameMkLst>
            <pc:docMk/>
            <pc:sldMk cId="1272163567" sldId="343"/>
            <ac:graphicFrameMk id="2" creationId="{91CA7300-5DFC-48EA-85A1-B0C84754BF7C}"/>
          </ac:graphicFrameMkLst>
        </pc:graphicFrameChg>
      </pc:sldChg>
      <pc:sldChg chg="del">
        <pc:chgData name="RICARDO HUMBERTO SEVILLA AGUILAR" userId="S::rsevilla@cnsf.gob.mx::94c9c77e-ccbf-4b74-aeeb-01ce0f31e326" providerId="AD" clId="Web-{DB13C83A-BBC7-4029-96CE-DF08FA1C0767}" dt="2021-10-11T01:37:47.872" v="31"/>
        <pc:sldMkLst>
          <pc:docMk/>
          <pc:sldMk cId="641323020" sldId="344"/>
        </pc:sldMkLst>
      </pc:sldChg>
      <pc:sldChg chg="modSp">
        <pc:chgData name="RICARDO HUMBERTO SEVILLA AGUILAR" userId="S::rsevilla@cnsf.gob.mx::94c9c77e-ccbf-4b74-aeeb-01ce0f31e326" providerId="AD" clId="Web-{DB13C83A-BBC7-4029-96CE-DF08FA1C0767}" dt="2021-10-11T02:30:00.090" v="303" actId="20577"/>
        <pc:sldMkLst>
          <pc:docMk/>
          <pc:sldMk cId="1548628579" sldId="348"/>
        </pc:sldMkLst>
        <pc:spChg chg="mod">
          <ac:chgData name="RICARDO HUMBERTO SEVILLA AGUILAR" userId="S::rsevilla@cnsf.gob.mx::94c9c77e-ccbf-4b74-aeeb-01ce0f31e326" providerId="AD" clId="Web-{DB13C83A-BBC7-4029-96CE-DF08FA1C0767}" dt="2021-10-11T02:30:00.090" v="303" actId="20577"/>
          <ac:spMkLst>
            <pc:docMk/>
            <pc:sldMk cId="1548628579" sldId="348"/>
            <ac:spMk id="110" creationId="{00000000-0000-0000-0000-000000000000}"/>
          </ac:spMkLst>
        </pc:spChg>
      </pc:sldChg>
      <pc:sldChg chg="modSp">
        <pc:chgData name="RICARDO HUMBERTO SEVILLA AGUILAR" userId="S::rsevilla@cnsf.gob.mx::94c9c77e-ccbf-4b74-aeeb-01ce0f31e326" providerId="AD" clId="Web-{DB13C83A-BBC7-4029-96CE-DF08FA1C0767}" dt="2021-10-11T02:33:12.321" v="369" actId="20577"/>
        <pc:sldMkLst>
          <pc:docMk/>
          <pc:sldMk cId="874398948" sldId="349"/>
        </pc:sldMkLst>
        <pc:spChg chg="mod">
          <ac:chgData name="RICARDO HUMBERTO SEVILLA AGUILAR" userId="S::rsevilla@cnsf.gob.mx::94c9c77e-ccbf-4b74-aeeb-01ce0f31e326" providerId="AD" clId="Web-{DB13C83A-BBC7-4029-96CE-DF08FA1C0767}" dt="2021-10-11T02:33:12.321" v="369" actId="20577"/>
          <ac:spMkLst>
            <pc:docMk/>
            <pc:sldMk cId="874398948" sldId="349"/>
            <ac:spMk id="110" creationId="{00000000-0000-0000-0000-000000000000}"/>
          </ac:spMkLst>
        </pc:spChg>
      </pc:sldChg>
      <pc:sldChg chg="modSp">
        <pc:chgData name="RICARDO HUMBERTO SEVILLA AGUILAR" userId="S::rsevilla@cnsf.gob.mx::94c9c77e-ccbf-4b74-aeeb-01ce0f31e326" providerId="AD" clId="Web-{DB13C83A-BBC7-4029-96CE-DF08FA1C0767}" dt="2021-10-11T02:35:39.550" v="380" actId="20577"/>
        <pc:sldMkLst>
          <pc:docMk/>
          <pc:sldMk cId="1737133684" sldId="350"/>
        </pc:sldMkLst>
        <pc:spChg chg="mod">
          <ac:chgData name="RICARDO HUMBERTO SEVILLA AGUILAR" userId="S::rsevilla@cnsf.gob.mx::94c9c77e-ccbf-4b74-aeeb-01ce0f31e326" providerId="AD" clId="Web-{DB13C83A-BBC7-4029-96CE-DF08FA1C0767}" dt="2021-10-11T02:35:39.550" v="380" actId="20577"/>
          <ac:spMkLst>
            <pc:docMk/>
            <pc:sldMk cId="1737133684" sldId="350"/>
            <ac:spMk id="110" creationId="{00000000-0000-0000-0000-000000000000}"/>
          </ac:spMkLst>
        </pc:spChg>
      </pc:sldChg>
      <pc:sldChg chg="modSp">
        <pc:chgData name="RICARDO HUMBERTO SEVILLA AGUILAR" userId="S::rsevilla@cnsf.gob.mx::94c9c77e-ccbf-4b74-aeeb-01ce0f31e326" providerId="AD" clId="Web-{DB13C83A-BBC7-4029-96CE-DF08FA1C0767}" dt="2021-10-11T02:33:42.573" v="370" actId="20577"/>
        <pc:sldMkLst>
          <pc:docMk/>
          <pc:sldMk cId="2912326801" sldId="351"/>
        </pc:sldMkLst>
        <pc:spChg chg="mod">
          <ac:chgData name="RICARDO HUMBERTO SEVILLA AGUILAR" userId="S::rsevilla@cnsf.gob.mx::94c9c77e-ccbf-4b74-aeeb-01ce0f31e326" providerId="AD" clId="Web-{DB13C83A-BBC7-4029-96CE-DF08FA1C0767}" dt="2021-10-11T02:33:42.573" v="370" actId="20577"/>
          <ac:spMkLst>
            <pc:docMk/>
            <pc:sldMk cId="2912326801" sldId="351"/>
            <ac:spMk id="110" creationId="{00000000-0000-0000-0000-000000000000}"/>
          </ac:spMkLst>
        </pc:spChg>
      </pc:sldChg>
      <pc:sldChg chg="modSp">
        <pc:chgData name="RICARDO HUMBERTO SEVILLA AGUILAR" userId="S::rsevilla@cnsf.gob.mx::94c9c77e-ccbf-4b74-aeeb-01ce0f31e326" providerId="AD" clId="Web-{DB13C83A-BBC7-4029-96CE-DF08FA1C0767}" dt="2021-10-11T02:39:26.158" v="390" actId="20577"/>
        <pc:sldMkLst>
          <pc:docMk/>
          <pc:sldMk cId="2613269426" sldId="352"/>
        </pc:sldMkLst>
        <pc:spChg chg="mod">
          <ac:chgData name="RICARDO HUMBERTO SEVILLA AGUILAR" userId="S::rsevilla@cnsf.gob.mx::94c9c77e-ccbf-4b74-aeeb-01ce0f31e326" providerId="AD" clId="Web-{DB13C83A-BBC7-4029-96CE-DF08FA1C0767}" dt="2021-10-11T02:39:26.158" v="390" actId="20577"/>
          <ac:spMkLst>
            <pc:docMk/>
            <pc:sldMk cId="2613269426" sldId="352"/>
            <ac:spMk id="110" creationId="{00000000-0000-0000-0000-000000000000}"/>
          </ac:spMkLst>
        </pc:spChg>
      </pc:sldChg>
      <pc:sldChg chg="modSp">
        <pc:chgData name="RICARDO HUMBERTO SEVILLA AGUILAR" userId="S::rsevilla@cnsf.gob.mx::94c9c77e-ccbf-4b74-aeeb-01ce0f31e326" providerId="AD" clId="Web-{DB13C83A-BBC7-4029-96CE-DF08FA1C0767}" dt="2021-10-11T02:40:53.695" v="393" actId="20577"/>
        <pc:sldMkLst>
          <pc:docMk/>
          <pc:sldMk cId="519338173" sldId="353"/>
        </pc:sldMkLst>
        <pc:spChg chg="mod">
          <ac:chgData name="RICARDO HUMBERTO SEVILLA AGUILAR" userId="S::rsevilla@cnsf.gob.mx::94c9c77e-ccbf-4b74-aeeb-01ce0f31e326" providerId="AD" clId="Web-{DB13C83A-BBC7-4029-96CE-DF08FA1C0767}" dt="2021-10-11T02:40:53.695" v="393" actId="20577"/>
          <ac:spMkLst>
            <pc:docMk/>
            <pc:sldMk cId="519338173" sldId="353"/>
            <ac:spMk id="110" creationId="{00000000-0000-0000-0000-000000000000}"/>
          </ac:spMkLst>
        </pc:spChg>
      </pc:sldChg>
      <pc:sldChg chg="modSp">
        <pc:chgData name="RICARDO HUMBERTO SEVILLA AGUILAR" userId="S::rsevilla@cnsf.gob.mx::94c9c77e-ccbf-4b74-aeeb-01ce0f31e326" providerId="AD" clId="Web-{DB13C83A-BBC7-4029-96CE-DF08FA1C0767}" dt="2021-10-11T02:56:28.193" v="473" actId="20577"/>
        <pc:sldMkLst>
          <pc:docMk/>
          <pc:sldMk cId="1546169680" sldId="354"/>
        </pc:sldMkLst>
        <pc:spChg chg="mod">
          <ac:chgData name="RICARDO HUMBERTO SEVILLA AGUILAR" userId="S::rsevilla@cnsf.gob.mx::94c9c77e-ccbf-4b74-aeeb-01ce0f31e326" providerId="AD" clId="Web-{DB13C83A-BBC7-4029-96CE-DF08FA1C0767}" dt="2021-10-11T02:56:28.193" v="473" actId="20577"/>
          <ac:spMkLst>
            <pc:docMk/>
            <pc:sldMk cId="1546169680" sldId="354"/>
            <ac:spMk id="110" creationId="{00000000-0000-0000-0000-000000000000}"/>
          </ac:spMkLst>
        </pc:spChg>
      </pc:sldChg>
      <pc:sldChg chg="modSp">
        <pc:chgData name="RICARDO HUMBERTO SEVILLA AGUILAR" userId="S::rsevilla@cnsf.gob.mx::94c9c77e-ccbf-4b74-aeeb-01ce0f31e326" providerId="AD" clId="Web-{DB13C83A-BBC7-4029-96CE-DF08FA1C0767}" dt="2021-10-11T02:55:15.501" v="462" actId="20577"/>
        <pc:sldMkLst>
          <pc:docMk/>
          <pc:sldMk cId="50655680" sldId="355"/>
        </pc:sldMkLst>
        <pc:spChg chg="mod">
          <ac:chgData name="RICARDO HUMBERTO SEVILLA AGUILAR" userId="S::rsevilla@cnsf.gob.mx::94c9c77e-ccbf-4b74-aeeb-01ce0f31e326" providerId="AD" clId="Web-{DB13C83A-BBC7-4029-96CE-DF08FA1C0767}" dt="2021-10-11T02:55:15.501" v="462" actId="20577"/>
          <ac:spMkLst>
            <pc:docMk/>
            <pc:sldMk cId="50655680" sldId="355"/>
            <ac:spMk id="110" creationId="{00000000-0000-0000-0000-000000000000}"/>
          </ac:spMkLst>
        </pc:spChg>
      </pc:sldChg>
      <pc:sldChg chg="modSp">
        <pc:chgData name="RICARDO HUMBERTO SEVILLA AGUILAR" userId="S::rsevilla@cnsf.gob.mx::94c9c77e-ccbf-4b74-aeeb-01ce0f31e326" providerId="AD" clId="Web-{DB13C83A-BBC7-4029-96CE-DF08FA1C0767}" dt="2021-10-11T02:49:03.258" v="405" actId="20577"/>
        <pc:sldMkLst>
          <pc:docMk/>
          <pc:sldMk cId="3274563708" sldId="356"/>
        </pc:sldMkLst>
        <pc:spChg chg="mod">
          <ac:chgData name="RICARDO HUMBERTO SEVILLA AGUILAR" userId="S::rsevilla@cnsf.gob.mx::94c9c77e-ccbf-4b74-aeeb-01ce0f31e326" providerId="AD" clId="Web-{DB13C83A-BBC7-4029-96CE-DF08FA1C0767}" dt="2021-10-11T02:49:03.258" v="405" actId="20577"/>
          <ac:spMkLst>
            <pc:docMk/>
            <pc:sldMk cId="3274563708" sldId="356"/>
            <ac:spMk id="110" creationId="{00000000-0000-0000-0000-000000000000}"/>
          </ac:spMkLst>
        </pc:spChg>
      </pc:sldChg>
      <pc:sldChg chg="modSp">
        <pc:chgData name="RICARDO HUMBERTO SEVILLA AGUILAR" userId="S::rsevilla@cnsf.gob.mx::94c9c77e-ccbf-4b74-aeeb-01ce0f31e326" providerId="AD" clId="Web-{DB13C83A-BBC7-4029-96CE-DF08FA1C0767}" dt="2021-10-11T02:46:33.514" v="395" actId="1076"/>
        <pc:sldMkLst>
          <pc:docMk/>
          <pc:sldMk cId="655373594" sldId="358"/>
        </pc:sldMkLst>
        <pc:spChg chg="mod">
          <ac:chgData name="RICARDO HUMBERTO SEVILLA AGUILAR" userId="S::rsevilla@cnsf.gob.mx::94c9c77e-ccbf-4b74-aeeb-01ce0f31e326" providerId="AD" clId="Web-{DB13C83A-BBC7-4029-96CE-DF08FA1C0767}" dt="2021-10-11T02:46:28.217" v="394" actId="20577"/>
          <ac:spMkLst>
            <pc:docMk/>
            <pc:sldMk cId="655373594" sldId="358"/>
            <ac:spMk id="110" creationId="{00000000-0000-0000-0000-000000000000}"/>
          </ac:spMkLst>
        </pc:spChg>
        <pc:graphicFrameChg chg="mod">
          <ac:chgData name="RICARDO HUMBERTO SEVILLA AGUILAR" userId="S::rsevilla@cnsf.gob.mx::94c9c77e-ccbf-4b74-aeeb-01ce0f31e326" providerId="AD" clId="Web-{DB13C83A-BBC7-4029-96CE-DF08FA1C0767}" dt="2021-10-11T02:46:33.514" v="395" actId="1076"/>
          <ac:graphicFrameMkLst>
            <pc:docMk/>
            <pc:sldMk cId="655373594" sldId="358"/>
            <ac:graphicFrameMk id="3" creationId="{9538F807-E180-4D2E-93CA-10A9E145AB96}"/>
          </ac:graphicFrameMkLst>
        </pc:graphicFrameChg>
      </pc:sldChg>
      <pc:sldChg chg="modSp">
        <pc:chgData name="RICARDO HUMBERTO SEVILLA AGUILAR" userId="S::rsevilla@cnsf.gob.mx::94c9c77e-ccbf-4b74-aeeb-01ce0f31e326" providerId="AD" clId="Web-{DB13C83A-BBC7-4029-96CE-DF08FA1C0767}" dt="2021-10-11T02:46:58.359" v="397" actId="20577"/>
        <pc:sldMkLst>
          <pc:docMk/>
          <pc:sldMk cId="2187510992" sldId="359"/>
        </pc:sldMkLst>
        <pc:spChg chg="mod">
          <ac:chgData name="RICARDO HUMBERTO SEVILLA AGUILAR" userId="S::rsevilla@cnsf.gob.mx::94c9c77e-ccbf-4b74-aeeb-01ce0f31e326" providerId="AD" clId="Web-{DB13C83A-BBC7-4029-96CE-DF08FA1C0767}" dt="2021-10-11T02:46:58.359" v="397" actId="20577"/>
          <ac:spMkLst>
            <pc:docMk/>
            <pc:sldMk cId="2187510992" sldId="359"/>
            <ac:spMk id="110" creationId="{00000000-0000-0000-0000-000000000000}"/>
          </ac:spMkLst>
        </pc:spChg>
      </pc:sldChg>
      <pc:sldChg chg="modSp">
        <pc:chgData name="RICARDO HUMBERTO SEVILLA AGUILAR" userId="S::rsevilla@cnsf.gob.mx::94c9c77e-ccbf-4b74-aeeb-01ce0f31e326" providerId="AD" clId="Web-{DB13C83A-BBC7-4029-96CE-DF08FA1C0767}" dt="2021-10-11T03:26:41.622" v="655" actId="20577"/>
        <pc:sldMkLst>
          <pc:docMk/>
          <pc:sldMk cId="2506690270" sldId="362"/>
        </pc:sldMkLst>
        <pc:spChg chg="mod">
          <ac:chgData name="RICARDO HUMBERTO SEVILLA AGUILAR" userId="S::rsevilla@cnsf.gob.mx::94c9c77e-ccbf-4b74-aeeb-01ce0f31e326" providerId="AD" clId="Web-{DB13C83A-BBC7-4029-96CE-DF08FA1C0767}" dt="2021-10-11T03:26:41.622" v="655" actId="20577"/>
          <ac:spMkLst>
            <pc:docMk/>
            <pc:sldMk cId="2506690270" sldId="362"/>
            <ac:spMk id="110" creationId="{00000000-0000-0000-0000-000000000000}"/>
          </ac:spMkLst>
        </pc:spChg>
      </pc:sldChg>
      <pc:sldChg chg="modSp">
        <pc:chgData name="RICARDO HUMBERTO SEVILLA AGUILAR" userId="S::rsevilla@cnsf.gob.mx::94c9c77e-ccbf-4b74-aeeb-01ce0f31e326" providerId="AD" clId="Web-{DB13C83A-BBC7-4029-96CE-DF08FA1C0767}" dt="2021-10-11T03:26:55.779" v="656" actId="20577"/>
        <pc:sldMkLst>
          <pc:docMk/>
          <pc:sldMk cId="2926659823" sldId="363"/>
        </pc:sldMkLst>
        <pc:spChg chg="mod">
          <ac:chgData name="RICARDO HUMBERTO SEVILLA AGUILAR" userId="S::rsevilla@cnsf.gob.mx::94c9c77e-ccbf-4b74-aeeb-01ce0f31e326" providerId="AD" clId="Web-{DB13C83A-BBC7-4029-96CE-DF08FA1C0767}" dt="2021-10-11T03:26:55.779" v="656" actId="20577"/>
          <ac:spMkLst>
            <pc:docMk/>
            <pc:sldMk cId="2926659823" sldId="363"/>
            <ac:spMk id="110" creationId="{00000000-0000-0000-0000-000000000000}"/>
          </ac:spMkLst>
        </pc:spChg>
      </pc:sldChg>
      <pc:sldChg chg="modSp">
        <pc:chgData name="RICARDO HUMBERTO SEVILLA AGUILAR" userId="S::rsevilla@cnsf.gob.mx::94c9c77e-ccbf-4b74-aeeb-01ce0f31e326" providerId="AD" clId="Web-{DB13C83A-BBC7-4029-96CE-DF08FA1C0767}" dt="2021-10-11T03:01:09.477" v="516" actId="20577"/>
        <pc:sldMkLst>
          <pc:docMk/>
          <pc:sldMk cId="315846214" sldId="365"/>
        </pc:sldMkLst>
        <pc:spChg chg="mod">
          <ac:chgData name="RICARDO HUMBERTO SEVILLA AGUILAR" userId="S::rsevilla@cnsf.gob.mx::94c9c77e-ccbf-4b74-aeeb-01ce0f31e326" providerId="AD" clId="Web-{DB13C83A-BBC7-4029-96CE-DF08FA1C0767}" dt="2021-10-11T03:01:09.477" v="516" actId="20577"/>
          <ac:spMkLst>
            <pc:docMk/>
            <pc:sldMk cId="315846214" sldId="365"/>
            <ac:spMk id="110" creationId="{00000000-0000-0000-0000-000000000000}"/>
          </ac:spMkLst>
        </pc:spChg>
      </pc:sldChg>
      <pc:sldChg chg="modSp">
        <pc:chgData name="RICARDO HUMBERTO SEVILLA AGUILAR" userId="S::rsevilla@cnsf.gob.mx::94c9c77e-ccbf-4b74-aeeb-01ce0f31e326" providerId="AD" clId="Web-{DB13C83A-BBC7-4029-96CE-DF08FA1C0767}" dt="2021-10-11T03:23:14.749" v="637" actId="20577"/>
        <pc:sldMkLst>
          <pc:docMk/>
          <pc:sldMk cId="1623472511" sldId="367"/>
        </pc:sldMkLst>
        <pc:spChg chg="mod">
          <ac:chgData name="RICARDO HUMBERTO SEVILLA AGUILAR" userId="S::rsevilla@cnsf.gob.mx::94c9c77e-ccbf-4b74-aeeb-01ce0f31e326" providerId="AD" clId="Web-{DB13C83A-BBC7-4029-96CE-DF08FA1C0767}" dt="2021-10-11T03:23:14.749" v="637" actId="20577"/>
          <ac:spMkLst>
            <pc:docMk/>
            <pc:sldMk cId="1623472511" sldId="367"/>
            <ac:spMk id="110" creationId="{00000000-0000-0000-0000-000000000000}"/>
          </ac:spMkLst>
        </pc:spChg>
      </pc:sldChg>
      <pc:sldChg chg="modSp">
        <pc:chgData name="RICARDO HUMBERTO SEVILLA AGUILAR" userId="S::rsevilla@cnsf.gob.mx::94c9c77e-ccbf-4b74-aeeb-01ce0f31e326" providerId="AD" clId="Web-{DB13C83A-BBC7-4029-96CE-DF08FA1C0767}" dt="2021-10-11T03:24:54.740" v="645" actId="20577"/>
        <pc:sldMkLst>
          <pc:docMk/>
          <pc:sldMk cId="1840617759" sldId="368"/>
        </pc:sldMkLst>
        <pc:spChg chg="mod">
          <ac:chgData name="RICARDO HUMBERTO SEVILLA AGUILAR" userId="S::rsevilla@cnsf.gob.mx::94c9c77e-ccbf-4b74-aeeb-01ce0f31e326" providerId="AD" clId="Web-{DB13C83A-BBC7-4029-96CE-DF08FA1C0767}" dt="2021-10-11T03:24:54.740" v="645" actId="20577"/>
          <ac:spMkLst>
            <pc:docMk/>
            <pc:sldMk cId="1840617759" sldId="368"/>
            <ac:spMk id="110" creationId="{00000000-0000-0000-0000-000000000000}"/>
          </ac:spMkLst>
        </pc:spChg>
      </pc:sldChg>
      <pc:sldChg chg="modSp">
        <pc:chgData name="RICARDO HUMBERTO SEVILLA AGUILAR" userId="S::rsevilla@cnsf.gob.mx::94c9c77e-ccbf-4b74-aeeb-01ce0f31e326" providerId="AD" clId="Web-{DB13C83A-BBC7-4029-96CE-DF08FA1C0767}" dt="2021-10-11T03:26:11.964" v="653" actId="20577"/>
        <pc:sldMkLst>
          <pc:docMk/>
          <pc:sldMk cId="187401645" sldId="369"/>
        </pc:sldMkLst>
        <pc:spChg chg="mod">
          <ac:chgData name="RICARDO HUMBERTO SEVILLA AGUILAR" userId="S::rsevilla@cnsf.gob.mx::94c9c77e-ccbf-4b74-aeeb-01ce0f31e326" providerId="AD" clId="Web-{DB13C83A-BBC7-4029-96CE-DF08FA1C0767}" dt="2021-10-11T03:26:11.964" v="653" actId="20577"/>
          <ac:spMkLst>
            <pc:docMk/>
            <pc:sldMk cId="187401645" sldId="369"/>
            <ac:spMk id="110" creationId="{00000000-0000-0000-0000-000000000000}"/>
          </ac:spMkLst>
        </pc:spChg>
      </pc:sldChg>
      <pc:sldChg chg="modSp">
        <pc:chgData name="RICARDO HUMBERTO SEVILLA AGUILAR" userId="S::rsevilla@cnsf.gob.mx::94c9c77e-ccbf-4b74-aeeb-01ce0f31e326" providerId="AD" clId="Web-{DB13C83A-BBC7-4029-96CE-DF08FA1C0767}" dt="2021-10-11T03:07:29.533" v="618" actId="20577"/>
        <pc:sldMkLst>
          <pc:docMk/>
          <pc:sldMk cId="3047976712" sldId="370"/>
        </pc:sldMkLst>
        <pc:spChg chg="mod">
          <ac:chgData name="RICARDO HUMBERTO SEVILLA AGUILAR" userId="S::rsevilla@cnsf.gob.mx::94c9c77e-ccbf-4b74-aeeb-01ce0f31e326" providerId="AD" clId="Web-{DB13C83A-BBC7-4029-96CE-DF08FA1C0767}" dt="2021-10-11T03:07:29.533" v="618" actId="20577"/>
          <ac:spMkLst>
            <pc:docMk/>
            <pc:sldMk cId="3047976712" sldId="370"/>
            <ac:spMk id="110" creationId="{00000000-0000-0000-0000-000000000000}"/>
          </ac:spMkLst>
        </pc:spChg>
      </pc:sldChg>
      <pc:sldChg chg="modSp">
        <pc:chgData name="RICARDO HUMBERTO SEVILLA AGUILAR" userId="S::rsevilla@cnsf.gob.mx::94c9c77e-ccbf-4b74-aeeb-01ce0f31e326" providerId="AD" clId="Web-{DB13C83A-BBC7-4029-96CE-DF08FA1C0767}" dt="2021-10-11T03:28:40.082" v="659" actId="20577"/>
        <pc:sldMkLst>
          <pc:docMk/>
          <pc:sldMk cId="3153582710" sldId="371"/>
        </pc:sldMkLst>
        <pc:spChg chg="mod">
          <ac:chgData name="RICARDO HUMBERTO SEVILLA AGUILAR" userId="S::rsevilla@cnsf.gob.mx::94c9c77e-ccbf-4b74-aeeb-01ce0f31e326" providerId="AD" clId="Web-{DB13C83A-BBC7-4029-96CE-DF08FA1C0767}" dt="2021-10-11T03:28:40.082" v="659" actId="20577"/>
          <ac:spMkLst>
            <pc:docMk/>
            <pc:sldMk cId="3153582710" sldId="371"/>
            <ac:spMk id="110" creationId="{00000000-0000-0000-0000-000000000000}"/>
          </ac:spMkLst>
        </pc:spChg>
      </pc:sldChg>
      <pc:sldChg chg="modSp">
        <pc:chgData name="RICARDO HUMBERTO SEVILLA AGUILAR" userId="S::rsevilla@cnsf.gob.mx::94c9c77e-ccbf-4b74-aeeb-01ce0f31e326" providerId="AD" clId="Web-{DB13C83A-BBC7-4029-96CE-DF08FA1C0767}" dt="2021-10-11T03:01:39.854" v="518" actId="1076"/>
        <pc:sldMkLst>
          <pc:docMk/>
          <pc:sldMk cId="740598329" sldId="372"/>
        </pc:sldMkLst>
        <pc:spChg chg="mod">
          <ac:chgData name="RICARDO HUMBERTO SEVILLA AGUILAR" userId="S::rsevilla@cnsf.gob.mx::94c9c77e-ccbf-4b74-aeeb-01ce0f31e326" providerId="AD" clId="Web-{DB13C83A-BBC7-4029-96CE-DF08FA1C0767}" dt="2021-10-11T03:01:39.854" v="518" actId="1076"/>
          <ac:spMkLst>
            <pc:docMk/>
            <pc:sldMk cId="740598329" sldId="372"/>
            <ac:spMk id="110" creationId="{00000000-0000-0000-0000-000000000000}"/>
          </ac:spMkLst>
        </pc:spChg>
      </pc:sldChg>
      <pc:sldChg chg="modSp">
        <pc:chgData name="RICARDO HUMBERTO SEVILLA AGUILAR" userId="S::rsevilla@cnsf.gob.mx::94c9c77e-ccbf-4b74-aeeb-01ce0f31e326" providerId="AD" clId="Web-{DB13C83A-BBC7-4029-96CE-DF08FA1C0767}" dt="2021-10-11T03:02:31.857" v="521" actId="20577"/>
        <pc:sldMkLst>
          <pc:docMk/>
          <pc:sldMk cId="2345458305" sldId="373"/>
        </pc:sldMkLst>
        <pc:spChg chg="mod">
          <ac:chgData name="RICARDO HUMBERTO SEVILLA AGUILAR" userId="S::rsevilla@cnsf.gob.mx::94c9c77e-ccbf-4b74-aeeb-01ce0f31e326" providerId="AD" clId="Web-{DB13C83A-BBC7-4029-96CE-DF08FA1C0767}" dt="2021-10-11T03:02:31.857" v="521" actId="20577"/>
          <ac:spMkLst>
            <pc:docMk/>
            <pc:sldMk cId="2345458305" sldId="373"/>
            <ac:spMk id="110" creationId="{00000000-0000-0000-0000-000000000000}"/>
          </ac:spMkLst>
        </pc:spChg>
      </pc:sldChg>
      <pc:sldChg chg="modSp">
        <pc:chgData name="RICARDO HUMBERTO SEVILLA AGUILAR" userId="S::rsevilla@cnsf.gob.mx::94c9c77e-ccbf-4b74-aeeb-01ce0f31e326" providerId="AD" clId="Web-{DB13C83A-BBC7-4029-96CE-DF08FA1C0767}" dt="2021-10-11T03:16:07.800" v="633" actId="20577"/>
        <pc:sldMkLst>
          <pc:docMk/>
          <pc:sldMk cId="758189792" sldId="375"/>
        </pc:sldMkLst>
        <pc:spChg chg="mod">
          <ac:chgData name="RICARDO HUMBERTO SEVILLA AGUILAR" userId="S::rsevilla@cnsf.gob.mx::94c9c77e-ccbf-4b74-aeeb-01ce0f31e326" providerId="AD" clId="Web-{DB13C83A-BBC7-4029-96CE-DF08FA1C0767}" dt="2021-10-11T03:16:07.800" v="633" actId="20577"/>
          <ac:spMkLst>
            <pc:docMk/>
            <pc:sldMk cId="758189792" sldId="375"/>
            <ac:spMk id="110" creationId="{00000000-0000-0000-0000-000000000000}"/>
          </ac:spMkLst>
        </pc:spChg>
      </pc:sldChg>
      <pc:sldChg chg="modSp">
        <pc:chgData name="RICARDO HUMBERTO SEVILLA AGUILAR" userId="S::rsevilla@cnsf.gob.mx::94c9c77e-ccbf-4b74-aeeb-01ce0f31e326" providerId="AD" clId="Web-{DB13C83A-BBC7-4029-96CE-DF08FA1C0767}" dt="2021-10-11T03:03:30.642" v="522" actId="20577"/>
        <pc:sldMkLst>
          <pc:docMk/>
          <pc:sldMk cId="634781509" sldId="376"/>
        </pc:sldMkLst>
        <pc:spChg chg="mod">
          <ac:chgData name="RICARDO HUMBERTO SEVILLA AGUILAR" userId="S::rsevilla@cnsf.gob.mx::94c9c77e-ccbf-4b74-aeeb-01ce0f31e326" providerId="AD" clId="Web-{DB13C83A-BBC7-4029-96CE-DF08FA1C0767}" dt="2021-10-11T03:03:30.642" v="522" actId="20577"/>
          <ac:spMkLst>
            <pc:docMk/>
            <pc:sldMk cId="634781509" sldId="376"/>
            <ac:spMk id="110" creationId="{00000000-0000-0000-0000-000000000000}"/>
          </ac:spMkLst>
        </pc:spChg>
      </pc:sldChg>
      <pc:sldChg chg="modSp">
        <pc:chgData name="RICARDO HUMBERTO SEVILLA AGUILAR" userId="S::rsevilla@cnsf.gob.mx::94c9c77e-ccbf-4b74-aeeb-01ce0f31e326" providerId="AD" clId="Web-{DB13C83A-BBC7-4029-96CE-DF08FA1C0767}" dt="2021-10-11T03:32:23.628" v="687" actId="20577"/>
        <pc:sldMkLst>
          <pc:docMk/>
          <pc:sldMk cId="1750267549" sldId="377"/>
        </pc:sldMkLst>
        <pc:spChg chg="mod">
          <ac:chgData name="RICARDO HUMBERTO SEVILLA AGUILAR" userId="S::rsevilla@cnsf.gob.mx::94c9c77e-ccbf-4b74-aeeb-01ce0f31e326" providerId="AD" clId="Web-{DB13C83A-BBC7-4029-96CE-DF08FA1C0767}" dt="2021-10-11T03:32:23.628" v="687" actId="20577"/>
          <ac:spMkLst>
            <pc:docMk/>
            <pc:sldMk cId="1750267549" sldId="377"/>
            <ac:spMk id="110" creationId="{00000000-0000-0000-0000-000000000000}"/>
          </ac:spMkLst>
        </pc:spChg>
      </pc:sldChg>
      <pc:sldChg chg="modSp">
        <pc:chgData name="RICARDO HUMBERTO SEVILLA AGUILAR" userId="S::rsevilla@cnsf.gob.mx::94c9c77e-ccbf-4b74-aeeb-01ce0f31e326" providerId="AD" clId="Web-{DB13C83A-BBC7-4029-96CE-DF08FA1C0767}" dt="2021-10-11T03:33:47.618" v="698" actId="20577"/>
        <pc:sldMkLst>
          <pc:docMk/>
          <pc:sldMk cId="840659581" sldId="378"/>
        </pc:sldMkLst>
        <pc:spChg chg="mod">
          <ac:chgData name="RICARDO HUMBERTO SEVILLA AGUILAR" userId="S::rsevilla@cnsf.gob.mx::94c9c77e-ccbf-4b74-aeeb-01ce0f31e326" providerId="AD" clId="Web-{DB13C83A-BBC7-4029-96CE-DF08FA1C0767}" dt="2021-10-11T03:33:47.618" v="698" actId="20577"/>
          <ac:spMkLst>
            <pc:docMk/>
            <pc:sldMk cId="840659581" sldId="378"/>
            <ac:spMk id="110" creationId="{00000000-0000-0000-0000-000000000000}"/>
          </ac:spMkLst>
        </pc:spChg>
      </pc:sldChg>
      <pc:sldChg chg="modSp">
        <pc:chgData name="RICARDO HUMBERTO SEVILLA AGUILAR" userId="S::rsevilla@cnsf.gob.mx::94c9c77e-ccbf-4b74-aeeb-01ce0f31e326" providerId="AD" clId="Web-{DB13C83A-BBC7-4029-96CE-DF08FA1C0767}" dt="2021-10-11T03:30:11.073" v="673" actId="20577"/>
        <pc:sldMkLst>
          <pc:docMk/>
          <pc:sldMk cId="105068438" sldId="379"/>
        </pc:sldMkLst>
        <pc:spChg chg="mod">
          <ac:chgData name="RICARDO HUMBERTO SEVILLA AGUILAR" userId="S::rsevilla@cnsf.gob.mx::94c9c77e-ccbf-4b74-aeeb-01ce0f31e326" providerId="AD" clId="Web-{DB13C83A-BBC7-4029-96CE-DF08FA1C0767}" dt="2021-10-11T03:30:11.073" v="673" actId="20577"/>
          <ac:spMkLst>
            <pc:docMk/>
            <pc:sldMk cId="105068438" sldId="379"/>
            <ac:spMk id="110" creationId="{00000000-0000-0000-0000-000000000000}"/>
          </ac:spMkLst>
        </pc:spChg>
      </pc:sldChg>
      <pc:sldChg chg="modSp">
        <pc:chgData name="RICARDO HUMBERTO SEVILLA AGUILAR" userId="S::rsevilla@cnsf.gob.mx::94c9c77e-ccbf-4b74-aeeb-01ce0f31e326" providerId="AD" clId="Web-{DB13C83A-BBC7-4029-96CE-DF08FA1C0767}" dt="2021-10-11T03:31:58.908" v="683" actId="20577"/>
        <pc:sldMkLst>
          <pc:docMk/>
          <pc:sldMk cId="102371539" sldId="380"/>
        </pc:sldMkLst>
        <pc:spChg chg="mod">
          <ac:chgData name="RICARDO HUMBERTO SEVILLA AGUILAR" userId="S::rsevilla@cnsf.gob.mx::94c9c77e-ccbf-4b74-aeeb-01ce0f31e326" providerId="AD" clId="Web-{DB13C83A-BBC7-4029-96CE-DF08FA1C0767}" dt="2021-10-11T03:31:58.908" v="683" actId="20577"/>
          <ac:spMkLst>
            <pc:docMk/>
            <pc:sldMk cId="102371539" sldId="380"/>
            <ac:spMk id="110" creationId="{00000000-0000-0000-0000-000000000000}"/>
          </ac:spMkLst>
        </pc:spChg>
      </pc:sldChg>
      <pc:sldChg chg="modSp">
        <pc:chgData name="RICARDO HUMBERTO SEVILLA AGUILAR" userId="S::rsevilla@cnsf.gob.mx::94c9c77e-ccbf-4b74-aeeb-01ce0f31e326" providerId="AD" clId="Web-{DB13C83A-BBC7-4029-96CE-DF08FA1C0767}" dt="2021-10-11T03:35:09.201" v="706" actId="20577"/>
        <pc:sldMkLst>
          <pc:docMk/>
          <pc:sldMk cId="1276762971" sldId="381"/>
        </pc:sldMkLst>
        <pc:spChg chg="mod">
          <ac:chgData name="RICARDO HUMBERTO SEVILLA AGUILAR" userId="S::rsevilla@cnsf.gob.mx::94c9c77e-ccbf-4b74-aeeb-01ce0f31e326" providerId="AD" clId="Web-{DB13C83A-BBC7-4029-96CE-DF08FA1C0767}" dt="2021-10-11T03:35:09.201" v="706" actId="20577"/>
          <ac:spMkLst>
            <pc:docMk/>
            <pc:sldMk cId="1276762971" sldId="381"/>
            <ac:spMk id="110" creationId="{00000000-0000-0000-0000-000000000000}"/>
          </ac:spMkLst>
        </pc:spChg>
      </pc:sldChg>
      <pc:sldChg chg="modSp">
        <pc:chgData name="RICARDO HUMBERTO SEVILLA AGUILAR" userId="S::rsevilla@cnsf.gob.mx::94c9c77e-ccbf-4b74-aeeb-01ce0f31e326" providerId="AD" clId="Web-{DB13C83A-BBC7-4029-96CE-DF08FA1C0767}" dt="2021-10-11T03:28:06.721" v="657" actId="20577"/>
        <pc:sldMkLst>
          <pc:docMk/>
          <pc:sldMk cId="3696666718" sldId="382"/>
        </pc:sldMkLst>
        <pc:spChg chg="mod">
          <ac:chgData name="RICARDO HUMBERTO SEVILLA AGUILAR" userId="S::rsevilla@cnsf.gob.mx::94c9c77e-ccbf-4b74-aeeb-01ce0f31e326" providerId="AD" clId="Web-{DB13C83A-BBC7-4029-96CE-DF08FA1C0767}" dt="2021-10-11T03:28:06.721" v="657" actId="20577"/>
          <ac:spMkLst>
            <pc:docMk/>
            <pc:sldMk cId="3696666718" sldId="382"/>
            <ac:spMk id="110" creationId="{00000000-0000-0000-0000-000000000000}"/>
          </ac:spMkLst>
        </pc:spChg>
      </pc:sldChg>
      <pc:sldChg chg="modSp">
        <pc:chgData name="RICARDO HUMBERTO SEVILLA AGUILAR" userId="S::rsevilla@cnsf.gob.mx::94c9c77e-ccbf-4b74-aeeb-01ce0f31e326" providerId="AD" clId="Web-{DB13C83A-BBC7-4029-96CE-DF08FA1C0767}" dt="2021-10-11T02:58:44.546" v="504" actId="20577"/>
        <pc:sldMkLst>
          <pc:docMk/>
          <pc:sldMk cId="2463042256" sldId="383"/>
        </pc:sldMkLst>
        <pc:spChg chg="mod">
          <ac:chgData name="RICARDO HUMBERTO SEVILLA AGUILAR" userId="S::rsevilla@cnsf.gob.mx::94c9c77e-ccbf-4b74-aeeb-01ce0f31e326" providerId="AD" clId="Web-{DB13C83A-BBC7-4029-96CE-DF08FA1C0767}" dt="2021-10-11T02:58:44.546" v="504" actId="20577"/>
          <ac:spMkLst>
            <pc:docMk/>
            <pc:sldMk cId="2463042256" sldId="383"/>
            <ac:spMk id="110" creationId="{00000000-0000-0000-0000-000000000000}"/>
          </ac:spMkLst>
        </pc:spChg>
      </pc:sldChg>
      <pc:sldChg chg="modSp">
        <pc:chgData name="RICARDO HUMBERTO SEVILLA AGUILAR" userId="S::rsevilla@cnsf.gob.mx::94c9c77e-ccbf-4b74-aeeb-01ce0f31e326" providerId="AD" clId="Web-{DB13C83A-BBC7-4029-96CE-DF08FA1C0767}" dt="2021-10-11T03:04:03.082" v="527" actId="20577"/>
        <pc:sldMkLst>
          <pc:docMk/>
          <pc:sldMk cId="2227964389" sldId="384"/>
        </pc:sldMkLst>
        <pc:spChg chg="mod">
          <ac:chgData name="RICARDO HUMBERTO SEVILLA AGUILAR" userId="S::rsevilla@cnsf.gob.mx::94c9c77e-ccbf-4b74-aeeb-01ce0f31e326" providerId="AD" clId="Web-{DB13C83A-BBC7-4029-96CE-DF08FA1C0767}" dt="2021-10-11T03:04:03.082" v="527" actId="20577"/>
          <ac:spMkLst>
            <pc:docMk/>
            <pc:sldMk cId="2227964389" sldId="384"/>
            <ac:spMk id="21" creationId="{ABD05CCC-4663-4963-9493-E373A873A195}"/>
          </ac:spMkLst>
        </pc:spChg>
        <pc:spChg chg="mod">
          <ac:chgData name="RICARDO HUMBERTO SEVILLA AGUILAR" userId="S::rsevilla@cnsf.gob.mx::94c9c77e-ccbf-4b74-aeeb-01ce0f31e326" providerId="AD" clId="Web-{DB13C83A-BBC7-4029-96CE-DF08FA1C0767}" dt="2021-10-11T03:03:50.003" v="526" actId="20577"/>
          <ac:spMkLst>
            <pc:docMk/>
            <pc:sldMk cId="2227964389" sldId="384"/>
            <ac:spMk id="110" creationId="{00000000-0000-0000-0000-000000000000}"/>
          </ac:spMkLst>
        </pc:spChg>
      </pc:sldChg>
      <pc:sldChg chg="modSp">
        <pc:chgData name="RICARDO HUMBERTO SEVILLA AGUILAR" userId="S::rsevilla@cnsf.gob.mx::94c9c77e-ccbf-4b74-aeeb-01ce0f31e326" providerId="AD" clId="Web-{DB13C83A-BBC7-4029-96CE-DF08FA1C0767}" dt="2021-10-11T01:30:20.438" v="24" actId="20577"/>
        <pc:sldMkLst>
          <pc:docMk/>
          <pc:sldMk cId="1158427397" sldId="386"/>
        </pc:sldMkLst>
        <pc:spChg chg="mod">
          <ac:chgData name="RICARDO HUMBERTO SEVILLA AGUILAR" userId="S::rsevilla@cnsf.gob.mx::94c9c77e-ccbf-4b74-aeeb-01ce0f31e326" providerId="AD" clId="Web-{DB13C83A-BBC7-4029-96CE-DF08FA1C0767}" dt="2021-10-11T01:30:20.438" v="24" actId="20577"/>
          <ac:spMkLst>
            <pc:docMk/>
            <pc:sldMk cId="1158427397" sldId="386"/>
            <ac:spMk id="110" creationId="{00000000-0000-0000-0000-000000000000}"/>
          </ac:spMkLst>
        </pc:spChg>
      </pc:sldChg>
      <pc:sldChg chg="modSp">
        <pc:chgData name="RICARDO HUMBERTO SEVILLA AGUILAR" userId="S::rsevilla@cnsf.gob.mx::94c9c77e-ccbf-4b74-aeeb-01ce0f31e326" providerId="AD" clId="Web-{DB13C83A-BBC7-4029-96CE-DF08FA1C0767}" dt="2021-10-11T01:37:11.386" v="30" actId="20577"/>
        <pc:sldMkLst>
          <pc:docMk/>
          <pc:sldMk cId="2107184965" sldId="387"/>
        </pc:sldMkLst>
        <pc:spChg chg="mod">
          <ac:chgData name="RICARDO HUMBERTO SEVILLA AGUILAR" userId="S::rsevilla@cnsf.gob.mx::94c9c77e-ccbf-4b74-aeeb-01ce0f31e326" providerId="AD" clId="Web-{DB13C83A-BBC7-4029-96CE-DF08FA1C0767}" dt="2021-10-11T01:37:11.386" v="30" actId="20577"/>
          <ac:spMkLst>
            <pc:docMk/>
            <pc:sldMk cId="2107184965" sldId="387"/>
            <ac:spMk id="110" creationId="{00000000-0000-0000-0000-000000000000}"/>
          </ac:spMkLst>
        </pc:spChg>
      </pc:sldChg>
      <pc:sldChg chg="modSp">
        <pc:chgData name="RICARDO HUMBERTO SEVILLA AGUILAR" userId="S::rsevilla@cnsf.gob.mx::94c9c77e-ccbf-4b74-aeeb-01ce0f31e326" providerId="AD" clId="Web-{DB13C83A-BBC7-4029-96CE-DF08FA1C0767}" dt="2021-10-11T01:27:10.027" v="8" actId="1076"/>
        <pc:sldMkLst>
          <pc:docMk/>
          <pc:sldMk cId="3835700133" sldId="388"/>
        </pc:sldMkLst>
        <pc:spChg chg="mod">
          <ac:chgData name="RICARDO HUMBERTO SEVILLA AGUILAR" userId="S::rsevilla@cnsf.gob.mx::94c9c77e-ccbf-4b74-aeeb-01ce0f31e326" providerId="AD" clId="Web-{DB13C83A-BBC7-4029-96CE-DF08FA1C0767}" dt="2021-10-11T01:27:09.996" v="7" actId="1076"/>
          <ac:spMkLst>
            <pc:docMk/>
            <pc:sldMk cId="3835700133" sldId="388"/>
            <ac:spMk id="11" creationId="{1F1AEAE1-7BE2-476C-AA41-8B5993BA6CFF}"/>
          </ac:spMkLst>
        </pc:spChg>
        <pc:spChg chg="mod">
          <ac:chgData name="RICARDO HUMBERTO SEVILLA AGUILAR" userId="S::rsevilla@cnsf.gob.mx::94c9c77e-ccbf-4b74-aeeb-01ce0f31e326" providerId="AD" clId="Web-{DB13C83A-BBC7-4029-96CE-DF08FA1C0767}" dt="2021-10-11T01:27:10.027" v="8" actId="1076"/>
          <ac:spMkLst>
            <pc:docMk/>
            <pc:sldMk cId="3835700133" sldId="388"/>
            <ac:spMk id="13" creationId="{6ACCFFA5-4FDA-4E84-8B5B-AF097EBDB135}"/>
          </ac:spMkLst>
        </pc:spChg>
        <pc:spChg chg="mod">
          <ac:chgData name="RICARDO HUMBERTO SEVILLA AGUILAR" userId="S::rsevilla@cnsf.gob.mx::94c9c77e-ccbf-4b74-aeeb-01ce0f31e326" providerId="AD" clId="Web-{DB13C83A-BBC7-4029-96CE-DF08FA1C0767}" dt="2021-10-11T01:26:49.495" v="2" actId="20577"/>
          <ac:spMkLst>
            <pc:docMk/>
            <pc:sldMk cId="3835700133" sldId="388"/>
            <ac:spMk id="14" creationId="{DD2FA749-7CD3-48D3-90DF-481E7CB5E720}"/>
          </ac:spMkLst>
        </pc:spChg>
        <pc:spChg chg="mod">
          <ac:chgData name="RICARDO HUMBERTO SEVILLA AGUILAR" userId="S::rsevilla@cnsf.gob.mx::94c9c77e-ccbf-4b74-aeeb-01ce0f31e326" providerId="AD" clId="Web-{DB13C83A-BBC7-4029-96CE-DF08FA1C0767}" dt="2021-10-11T01:27:09.918" v="3" actId="1076"/>
          <ac:spMkLst>
            <pc:docMk/>
            <pc:sldMk cId="3835700133" sldId="388"/>
            <ac:spMk id="110" creationId="{00000000-0000-0000-0000-000000000000}"/>
          </ac:spMkLst>
        </pc:spChg>
        <pc:graphicFrameChg chg="mod">
          <ac:chgData name="RICARDO HUMBERTO SEVILLA AGUILAR" userId="S::rsevilla@cnsf.gob.mx::94c9c77e-ccbf-4b74-aeeb-01ce0f31e326" providerId="AD" clId="Web-{DB13C83A-BBC7-4029-96CE-DF08FA1C0767}" dt="2021-10-11T01:27:09.933" v="4" actId="1076"/>
          <ac:graphicFrameMkLst>
            <pc:docMk/>
            <pc:sldMk cId="3835700133" sldId="388"/>
            <ac:graphicFrameMk id="2" creationId="{EB6F1394-542C-4AAF-8835-41FA039900D6}"/>
          </ac:graphicFrameMkLst>
        </pc:graphicFrameChg>
        <pc:graphicFrameChg chg="mod">
          <ac:chgData name="RICARDO HUMBERTO SEVILLA AGUILAR" userId="S::rsevilla@cnsf.gob.mx::94c9c77e-ccbf-4b74-aeeb-01ce0f31e326" providerId="AD" clId="Web-{DB13C83A-BBC7-4029-96CE-DF08FA1C0767}" dt="2021-10-11T01:27:09.964" v="5" actId="1076"/>
          <ac:graphicFrameMkLst>
            <pc:docMk/>
            <pc:sldMk cId="3835700133" sldId="388"/>
            <ac:graphicFrameMk id="3" creationId="{4325C66C-4671-469C-B4C0-011977055A1C}"/>
          </ac:graphicFrameMkLst>
        </pc:graphicFrameChg>
        <pc:graphicFrameChg chg="mod">
          <ac:chgData name="RICARDO HUMBERTO SEVILLA AGUILAR" userId="S::rsevilla@cnsf.gob.mx::94c9c77e-ccbf-4b74-aeeb-01ce0f31e326" providerId="AD" clId="Web-{DB13C83A-BBC7-4029-96CE-DF08FA1C0767}" dt="2021-10-11T01:27:09.980" v="6" actId="1076"/>
          <ac:graphicFrameMkLst>
            <pc:docMk/>
            <pc:sldMk cId="3835700133" sldId="388"/>
            <ac:graphicFrameMk id="4" creationId="{A4DDDD0B-A45E-4841-A2A8-A0FD342AD0AD}"/>
          </ac:graphicFrameMkLst>
        </pc:graphicFrameChg>
      </pc:sldChg>
      <pc:sldChg chg="delSp modSp">
        <pc:chgData name="RICARDO HUMBERTO SEVILLA AGUILAR" userId="S::rsevilla@cnsf.gob.mx::94c9c77e-ccbf-4b74-aeeb-01ce0f31e326" providerId="AD" clId="Web-{DB13C83A-BBC7-4029-96CE-DF08FA1C0767}" dt="2021-10-11T01:28:28.388" v="12" actId="1076"/>
        <pc:sldMkLst>
          <pc:docMk/>
          <pc:sldMk cId="2735597138" sldId="389"/>
        </pc:sldMkLst>
        <pc:spChg chg="del mod">
          <ac:chgData name="RICARDO HUMBERTO SEVILLA AGUILAR" userId="S::rsevilla@cnsf.gob.mx::94c9c77e-ccbf-4b74-aeeb-01ce0f31e326" providerId="AD" clId="Web-{DB13C83A-BBC7-4029-96CE-DF08FA1C0767}" dt="2021-10-11T01:28:05.935" v="10"/>
          <ac:spMkLst>
            <pc:docMk/>
            <pc:sldMk cId="2735597138" sldId="389"/>
            <ac:spMk id="14" creationId="{6989DF25-4021-416F-8106-E56B16D2D9B6}"/>
          </ac:spMkLst>
        </pc:spChg>
        <pc:spChg chg="mod">
          <ac:chgData name="RICARDO HUMBERTO SEVILLA AGUILAR" userId="S::rsevilla@cnsf.gob.mx::94c9c77e-ccbf-4b74-aeeb-01ce0f31e326" providerId="AD" clId="Web-{DB13C83A-BBC7-4029-96CE-DF08FA1C0767}" dt="2021-10-11T01:28:28.373" v="11" actId="1076"/>
          <ac:spMkLst>
            <pc:docMk/>
            <pc:sldMk cId="2735597138" sldId="389"/>
            <ac:spMk id="110" creationId="{00000000-0000-0000-0000-000000000000}"/>
          </ac:spMkLst>
        </pc:spChg>
        <pc:graphicFrameChg chg="mod">
          <ac:chgData name="RICARDO HUMBERTO SEVILLA AGUILAR" userId="S::rsevilla@cnsf.gob.mx::94c9c77e-ccbf-4b74-aeeb-01ce0f31e326" providerId="AD" clId="Web-{DB13C83A-BBC7-4029-96CE-DF08FA1C0767}" dt="2021-10-11T01:28:28.388" v="12" actId="1076"/>
          <ac:graphicFrameMkLst>
            <pc:docMk/>
            <pc:sldMk cId="2735597138" sldId="389"/>
            <ac:graphicFrameMk id="2" creationId="{EB6F1394-542C-4AAF-8835-41FA039900D6}"/>
          </ac:graphicFrameMkLst>
        </pc:graphicFrameChg>
      </pc:sldChg>
      <pc:sldChg chg="delSp modSp">
        <pc:chgData name="RICARDO HUMBERTO SEVILLA AGUILAR" userId="S::rsevilla@cnsf.gob.mx::94c9c77e-ccbf-4b74-aeeb-01ce0f31e326" providerId="AD" clId="Web-{DB13C83A-BBC7-4029-96CE-DF08FA1C0767}" dt="2021-10-11T01:29:20.093" v="21" actId="1076"/>
        <pc:sldMkLst>
          <pc:docMk/>
          <pc:sldMk cId="2503801603" sldId="390"/>
        </pc:sldMkLst>
        <pc:spChg chg="mod">
          <ac:chgData name="RICARDO HUMBERTO SEVILLA AGUILAR" userId="S::rsevilla@cnsf.gob.mx::94c9c77e-ccbf-4b74-aeeb-01ce0f31e326" providerId="AD" clId="Web-{DB13C83A-BBC7-4029-96CE-DF08FA1C0767}" dt="2021-10-11T01:29:14.905" v="19" actId="1076"/>
          <ac:spMkLst>
            <pc:docMk/>
            <pc:sldMk cId="2503801603" sldId="390"/>
            <ac:spMk id="11" creationId="{1F1AEAE1-7BE2-476C-AA41-8B5993BA6CFF}"/>
          </ac:spMkLst>
        </pc:spChg>
        <pc:spChg chg="mod">
          <ac:chgData name="RICARDO HUMBERTO SEVILLA AGUILAR" userId="S::rsevilla@cnsf.gob.mx::94c9c77e-ccbf-4b74-aeeb-01ce0f31e326" providerId="AD" clId="Web-{DB13C83A-BBC7-4029-96CE-DF08FA1C0767}" dt="2021-10-11T01:29:20.093" v="21" actId="1076"/>
          <ac:spMkLst>
            <pc:docMk/>
            <pc:sldMk cId="2503801603" sldId="390"/>
            <ac:spMk id="13" creationId="{6ACCFFA5-4FDA-4E84-8B5B-AF097EBDB135}"/>
          </ac:spMkLst>
        </pc:spChg>
        <pc:spChg chg="del mod">
          <ac:chgData name="RICARDO HUMBERTO SEVILLA AGUILAR" userId="S::rsevilla@cnsf.gob.mx::94c9c77e-ccbf-4b74-aeeb-01ce0f31e326" providerId="AD" clId="Web-{DB13C83A-BBC7-4029-96CE-DF08FA1C0767}" dt="2021-10-11T01:28:50.998" v="15"/>
          <ac:spMkLst>
            <pc:docMk/>
            <pc:sldMk cId="2503801603" sldId="390"/>
            <ac:spMk id="15" creationId="{CD58A520-B1A3-4D9A-8386-4148D487CE95}"/>
          </ac:spMkLst>
        </pc:spChg>
        <pc:spChg chg="mod">
          <ac:chgData name="RICARDO HUMBERTO SEVILLA AGUILAR" userId="S::rsevilla@cnsf.gob.mx::94c9c77e-ccbf-4b74-aeeb-01ce0f31e326" providerId="AD" clId="Web-{DB13C83A-BBC7-4029-96CE-DF08FA1C0767}" dt="2021-10-11T01:29:07.686" v="16" actId="1076"/>
          <ac:spMkLst>
            <pc:docMk/>
            <pc:sldMk cId="2503801603" sldId="390"/>
            <ac:spMk id="110" creationId="{00000000-0000-0000-0000-000000000000}"/>
          </ac:spMkLst>
        </pc:spChg>
        <pc:graphicFrameChg chg="mod">
          <ac:chgData name="RICARDO HUMBERTO SEVILLA AGUILAR" userId="S::rsevilla@cnsf.gob.mx::94c9c77e-ccbf-4b74-aeeb-01ce0f31e326" providerId="AD" clId="Web-{DB13C83A-BBC7-4029-96CE-DF08FA1C0767}" dt="2021-10-11T01:29:07.718" v="17" actId="1076"/>
          <ac:graphicFrameMkLst>
            <pc:docMk/>
            <pc:sldMk cId="2503801603" sldId="390"/>
            <ac:graphicFrameMk id="2" creationId="{EB6F1394-542C-4AAF-8835-41FA039900D6}"/>
          </ac:graphicFrameMkLst>
        </pc:graphicFrameChg>
        <pc:graphicFrameChg chg="mod">
          <ac:chgData name="RICARDO HUMBERTO SEVILLA AGUILAR" userId="S::rsevilla@cnsf.gob.mx::94c9c77e-ccbf-4b74-aeeb-01ce0f31e326" providerId="AD" clId="Web-{DB13C83A-BBC7-4029-96CE-DF08FA1C0767}" dt="2021-10-11T01:29:14.874" v="18" actId="1076"/>
          <ac:graphicFrameMkLst>
            <pc:docMk/>
            <pc:sldMk cId="2503801603" sldId="390"/>
            <ac:graphicFrameMk id="3" creationId="{4325C66C-4671-469C-B4C0-011977055A1C}"/>
          </ac:graphicFrameMkLst>
        </pc:graphicFrameChg>
        <pc:graphicFrameChg chg="mod">
          <ac:chgData name="RICARDO HUMBERTO SEVILLA AGUILAR" userId="S::rsevilla@cnsf.gob.mx::94c9c77e-ccbf-4b74-aeeb-01ce0f31e326" providerId="AD" clId="Web-{DB13C83A-BBC7-4029-96CE-DF08FA1C0767}" dt="2021-10-11T01:29:20.062" v="20" actId="1076"/>
          <ac:graphicFrameMkLst>
            <pc:docMk/>
            <pc:sldMk cId="2503801603" sldId="390"/>
            <ac:graphicFrameMk id="4" creationId="{A4DDDD0B-A45E-4841-A2A8-A0FD342AD0AD}"/>
          </ac:graphicFrameMkLst>
        </pc:graphicFrameChg>
      </pc:sldChg>
      <pc:sldChg chg="modSp">
        <pc:chgData name="RICARDO HUMBERTO SEVILLA AGUILAR" userId="S::rsevilla@cnsf.gob.mx::94c9c77e-ccbf-4b74-aeeb-01ce0f31e326" providerId="AD" clId="Web-{DB13C83A-BBC7-4029-96CE-DF08FA1C0767}" dt="2021-10-11T03:00:01.441" v="508" actId="20577"/>
        <pc:sldMkLst>
          <pc:docMk/>
          <pc:sldMk cId="1350668560" sldId="391"/>
        </pc:sldMkLst>
        <pc:spChg chg="mod">
          <ac:chgData name="RICARDO HUMBERTO SEVILLA AGUILAR" userId="S::rsevilla@cnsf.gob.mx::94c9c77e-ccbf-4b74-aeeb-01ce0f31e326" providerId="AD" clId="Web-{DB13C83A-BBC7-4029-96CE-DF08FA1C0767}" dt="2021-10-11T03:00:01.441" v="508" actId="20577"/>
          <ac:spMkLst>
            <pc:docMk/>
            <pc:sldMk cId="1350668560" sldId="391"/>
            <ac:spMk id="110" creationId="{00000000-0000-0000-0000-000000000000}"/>
          </ac:spMkLst>
        </pc:spChg>
      </pc:sldChg>
    </pc:docChg>
  </pc:docChgLst>
  <pc:docChgLst>
    <pc:chgData name="KARINA LUNA MARTINEZ" userId="82bd43ad-f19c-47b6-a940-36d3fe2d229b" providerId="ADAL" clId="{F6695B15-4E4C-4417-98F7-B00E9CF75CCB}"/>
    <pc:docChg chg="modSld">
      <pc:chgData name="KARINA LUNA MARTINEZ" userId="82bd43ad-f19c-47b6-a940-36d3fe2d229b" providerId="ADAL" clId="{F6695B15-4E4C-4417-98F7-B00E9CF75CCB}" dt="2021-10-11T18:42:28.316" v="20" actId="113"/>
      <pc:docMkLst>
        <pc:docMk/>
      </pc:docMkLst>
      <pc:sldChg chg="modSp mod">
        <pc:chgData name="KARINA LUNA MARTINEZ" userId="82bd43ad-f19c-47b6-a940-36d3fe2d229b" providerId="ADAL" clId="{F6695B15-4E4C-4417-98F7-B00E9CF75CCB}" dt="2021-10-11T18:18:00.897" v="4" actId="20577"/>
        <pc:sldMkLst>
          <pc:docMk/>
          <pc:sldMk cId="3274563708" sldId="356"/>
        </pc:sldMkLst>
        <pc:spChg chg="mod">
          <ac:chgData name="KARINA LUNA MARTINEZ" userId="82bd43ad-f19c-47b6-a940-36d3fe2d229b" providerId="ADAL" clId="{F6695B15-4E4C-4417-98F7-B00E9CF75CCB}" dt="2021-10-11T18:18:00.897" v="4" actId="20577"/>
          <ac:spMkLst>
            <pc:docMk/>
            <pc:sldMk cId="3274563708" sldId="356"/>
            <ac:spMk id="110" creationId="{00000000-0000-0000-0000-000000000000}"/>
          </ac:spMkLst>
        </pc:spChg>
      </pc:sldChg>
      <pc:sldChg chg="modSp mod">
        <pc:chgData name="KARINA LUNA MARTINEZ" userId="82bd43ad-f19c-47b6-a940-36d3fe2d229b" providerId="ADAL" clId="{F6695B15-4E4C-4417-98F7-B00E9CF75CCB}" dt="2021-10-11T18:42:28.316" v="20" actId="113"/>
        <pc:sldMkLst>
          <pc:docMk/>
          <pc:sldMk cId="3047976712" sldId="370"/>
        </pc:sldMkLst>
        <pc:spChg chg="mod">
          <ac:chgData name="KARINA LUNA MARTINEZ" userId="82bd43ad-f19c-47b6-a940-36d3fe2d229b" providerId="ADAL" clId="{F6695B15-4E4C-4417-98F7-B00E9CF75CCB}" dt="2021-10-11T18:42:28.316" v="20" actId="113"/>
          <ac:spMkLst>
            <pc:docMk/>
            <pc:sldMk cId="3047976712" sldId="370"/>
            <ac:spMk id="1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544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508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8866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068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88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785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9158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351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6739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177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9819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662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Juntar en una sola lamina</a:t>
            </a:r>
            <a:endParaRPr dirty="0"/>
          </a:p>
        </p:txBody>
      </p:sp>
    </p:spTree>
    <p:extLst>
      <p:ext uri="{BB962C8B-B14F-4D97-AF65-F5344CB8AC3E}">
        <p14:creationId xmlns:p14="http://schemas.microsoft.com/office/powerpoint/2010/main" val="1140041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678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3386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0735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2345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8701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9524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3579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32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4535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087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516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290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5681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5747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7863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0251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5740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124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1915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Preguntar por la forma de venta.</a:t>
            </a:r>
          </a:p>
          <a:p>
            <a:pPr marL="0" lvl="0" indent="0" algn="l" rtl="0">
              <a:spcBef>
                <a:spcPts val="0"/>
              </a:spcBef>
              <a:spcAft>
                <a:spcPts val="0"/>
              </a:spcAft>
              <a:buNone/>
            </a:pPr>
            <a:endParaRPr lang="es-MX"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dirty="0"/>
              <a:t>Si la </a:t>
            </a:r>
            <a:r>
              <a:rPr lang="es-MX" b="1" dirty="0"/>
              <a:t>Forma de venta </a:t>
            </a:r>
            <a:r>
              <a:rPr lang="es-MX" dirty="0"/>
              <a:t>es </a:t>
            </a:r>
            <a:r>
              <a:rPr lang="es-MX" b="1" dirty="0"/>
              <a:t>Fuerza de venta interna o casa matriz (clave 06) o Módulos de venta (clave 07)</a:t>
            </a:r>
            <a:r>
              <a:rPr lang="es-MX" dirty="0"/>
              <a:t> entonces la </a:t>
            </a:r>
            <a:r>
              <a:rPr lang="es-MX" b="1" dirty="0"/>
              <a:t>comisión directa </a:t>
            </a:r>
            <a:r>
              <a:rPr lang="es-MX" dirty="0"/>
              <a:t>debe ser igual a </a:t>
            </a:r>
            <a:r>
              <a:rPr lang="es-MX" b="1" dirty="0"/>
              <a:t>0</a:t>
            </a:r>
            <a:r>
              <a:rPr lang="es-MX" dirty="0"/>
              <a:t>. (Listo)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6321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9083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4872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1325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3876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7801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976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0509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71559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976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16892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1578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2840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1186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62604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03685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76112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8546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5334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774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110138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3744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95960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65591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76915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83590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90854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10608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68509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74290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929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85744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40268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86572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12214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74772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03867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90582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16243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85933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8708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336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92583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6476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996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47141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34917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5532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11199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11289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c0d2a5a07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c0d2a5a07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393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02900" y="1361354"/>
            <a:ext cx="37245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p:nvPr/>
        </p:nvSpPr>
        <p:spPr>
          <a:xfrm>
            <a:off x="8227900" y="-1675"/>
            <a:ext cx="916200" cy="916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0" y="2571750"/>
            <a:ext cx="9144000" cy="25719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 name="Google Shape;16;p3"/>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None/>
              <a:defRPr sz="1400"/>
            </a:lvl1pPr>
            <a:lvl2pPr lvl="1" rtl="0">
              <a:spcBef>
                <a:spcPts val="600"/>
              </a:spcBef>
              <a:spcAft>
                <a:spcPts val="0"/>
              </a:spcAft>
              <a:buClr>
                <a:schemeClr val="dk1"/>
              </a:buClr>
              <a:buSzPts val="1400"/>
              <a:buNone/>
              <a:defRPr sz="1400"/>
            </a:lvl2pPr>
            <a:lvl3pPr lvl="2" rtl="0">
              <a:spcBef>
                <a:spcPts val="600"/>
              </a:spcBef>
              <a:spcAft>
                <a:spcPts val="0"/>
              </a:spcAft>
              <a:buClr>
                <a:schemeClr val="dk1"/>
              </a:buClr>
              <a:buSzPts val="1400"/>
              <a:buNone/>
              <a:defRPr sz="1400"/>
            </a:lvl3pPr>
            <a:lvl4pPr lvl="3" rtl="0">
              <a:spcBef>
                <a:spcPts val="600"/>
              </a:spcBef>
              <a:spcAft>
                <a:spcPts val="0"/>
              </a:spcAft>
              <a:buSzPts val="1400"/>
              <a:buNone/>
              <a:defRPr sz="1400"/>
            </a:lvl4pPr>
            <a:lvl5pPr lvl="4" rtl="0">
              <a:spcBef>
                <a:spcPts val="600"/>
              </a:spcBef>
              <a:spcAft>
                <a:spcPts val="0"/>
              </a:spcAft>
              <a:buSzPts val="1400"/>
              <a:buNone/>
              <a:defRPr sz="1400"/>
            </a:lvl5pPr>
            <a:lvl6pPr lvl="5" rtl="0">
              <a:spcBef>
                <a:spcPts val="600"/>
              </a:spcBef>
              <a:spcAft>
                <a:spcPts val="0"/>
              </a:spcAft>
              <a:buSzPts val="1400"/>
              <a:buNone/>
              <a:defRPr sz="1400"/>
            </a:lvl6pPr>
            <a:lvl7pPr lvl="6" rtl="0">
              <a:spcBef>
                <a:spcPts val="600"/>
              </a:spcBef>
              <a:spcAft>
                <a:spcPts val="0"/>
              </a:spcAft>
              <a:buSzPts val="1400"/>
              <a:buNone/>
              <a:defRPr sz="1400"/>
            </a:lvl7pPr>
            <a:lvl8pPr lvl="7" rtl="0">
              <a:spcBef>
                <a:spcPts val="600"/>
              </a:spcBef>
              <a:spcAft>
                <a:spcPts val="0"/>
              </a:spcAft>
              <a:buSzPts val="1400"/>
              <a:buNone/>
              <a:defRPr sz="1400"/>
            </a:lvl8pPr>
            <a:lvl9pPr lvl="8" rtl="0">
              <a:spcBef>
                <a:spcPts val="600"/>
              </a:spcBef>
              <a:spcAft>
                <a:spcPts val="600"/>
              </a:spcAft>
              <a:buSzPts val="1400"/>
              <a:buNone/>
              <a:defRPr sz="1400"/>
            </a:lvl9pPr>
          </a:lstStyle>
          <a:p>
            <a:endParaRPr/>
          </a:p>
        </p:txBody>
      </p:sp>
      <p:sp>
        <p:nvSpPr>
          <p:cNvPr id="17" name="Google Shape;17;p3"/>
          <p:cNvSpPr/>
          <p:nvPr/>
        </p:nvSpPr>
        <p:spPr>
          <a:xfrm>
            <a:off x="5928400" y="916150"/>
            <a:ext cx="2299500" cy="331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8" name="Google Shape;18;p3"/>
          <p:cNvSpPr/>
          <p:nvPr/>
        </p:nvSpPr>
        <p:spPr>
          <a:xfrm>
            <a:off x="8227900" y="4227300"/>
            <a:ext cx="916200" cy="91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7" name="Google Shape;27;p5"/>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8" name="Google Shape;28;p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8"/>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0" name="Google Shape;50;p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409836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lvl="0" algn="ctr" rtl="0">
              <a:buNone/>
              <a:defRPr sz="1300" b="1">
                <a:solidFill>
                  <a:schemeClr val="lt1"/>
                </a:solidFill>
                <a:latin typeface="Inria Serif"/>
                <a:ea typeface="Inria Serif"/>
                <a:cs typeface="Inria Serif"/>
                <a:sym typeface="Inria Serif"/>
              </a:defRPr>
            </a:lvl1pPr>
            <a:lvl2pPr lvl="1" algn="ctr" rtl="0">
              <a:buNone/>
              <a:defRPr sz="1300" b="1">
                <a:solidFill>
                  <a:schemeClr val="lt1"/>
                </a:solidFill>
                <a:latin typeface="Inria Serif"/>
                <a:ea typeface="Inria Serif"/>
                <a:cs typeface="Inria Serif"/>
                <a:sym typeface="Inria Serif"/>
              </a:defRPr>
            </a:lvl2pPr>
            <a:lvl3pPr lvl="2" algn="ctr" rtl="0">
              <a:buNone/>
              <a:defRPr sz="1300" b="1">
                <a:solidFill>
                  <a:schemeClr val="lt1"/>
                </a:solidFill>
                <a:latin typeface="Inria Serif"/>
                <a:ea typeface="Inria Serif"/>
                <a:cs typeface="Inria Serif"/>
                <a:sym typeface="Inria Serif"/>
              </a:defRPr>
            </a:lvl3pPr>
            <a:lvl4pPr lvl="3" algn="ctr" rtl="0">
              <a:buNone/>
              <a:defRPr sz="1300" b="1">
                <a:solidFill>
                  <a:schemeClr val="lt1"/>
                </a:solidFill>
                <a:latin typeface="Inria Serif"/>
                <a:ea typeface="Inria Serif"/>
                <a:cs typeface="Inria Serif"/>
                <a:sym typeface="Inria Serif"/>
              </a:defRPr>
            </a:lvl4pPr>
            <a:lvl5pPr lvl="4" algn="ctr" rtl="0">
              <a:buNone/>
              <a:defRPr sz="1300" b="1">
                <a:solidFill>
                  <a:schemeClr val="lt1"/>
                </a:solidFill>
                <a:latin typeface="Inria Serif"/>
                <a:ea typeface="Inria Serif"/>
                <a:cs typeface="Inria Serif"/>
                <a:sym typeface="Inria Serif"/>
              </a:defRPr>
            </a:lvl5pPr>
            <a:lvl6pPr lvl="5" algn="ctr" rtl="0">
              <a:buNone/>
              <a:defRPr sz="1300" b="1">
                <a:solidFill>
                  <a:schemeClr val="lt1"/>
                </a:solidFill>
                <a:latin typeface="Inria Serif"/>
                <a:ea typeface="Inria Serif"/>
                <a:cs typeface="Inria Serif"/>
                <a:sym typeface="Inria Serif"/>
              </a:defRPr>
            </a:lvl6pPr>
            <a:lvl7pPr lvl="6" algn="ctr" rtl="0">
              <a:buNone/>
              <a:defRPr sz="1300" b="1">
                <a:solidFill>
                  <a:schemeClr val="lt1"/>
                </a:solidFill>
                <a:latin typeface="Inria Serif"/>
                <a:ea typeface="Inria Serif"/>
                <a:cs typeface="Inria Serif"/>
                <a:sym typeface="Inria Serif"/>
              </a:defRPr>
            </a:lvl7pPr>
            <a:lvl8pPr lvl="7" algn="ctr" rtl="0">
              <a:buNone/>
              <a:defRPr sz="1300" b="1">
                <a:solidFill>
                  <a:schemeClr val="lt1"/>
                </a:solidFill>
                <a:latin typeface="Inria Serif"/>
                <a:ea typeface="Inria Serif"/>
                <a:cs typeface="Inria Serif"/>
                <a:sym typeface="Inria Serif"/>
              </a:defRPr>
            </a:lvl8pPr>
            <a:lvl9pPr lvl="8" algn="ctr" rtl="0">
              <a:buNone/>
              <a:defRPr sz="1300" b="1">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9pPr>
          </a:lstStyle>
          <a:p>
            <a:endParaRPr/>
          </a:p>
        </p:txBody>
      </p:sp>
      <p:sp>
        <p:nvSpPr>
          <p:cNvPr id="8" name="Google Shape;8;p1"/>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1pPr>
            <a:lvl2pPr marL="914400" lvl="1"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2pPr>
            <a:lvl3pPr marL="1371600" lvl="2"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3pPr>
            <a:lvl4pPr marL="1828800" lvl="3"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4pPr>
            <a:lvl5pPr marL="2286000" lvl="4"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5pPr>
            <a:lvl6pPr marL="2743200" lvl="5"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6pPr>
            <a:lvl7pPr marL="3200400" lvl="6"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7pPr>
            <a:lvl8pPr marL="3657600" lvl="7"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8pPr>
            <a:lvl9pPr marL="4114800" lvl="8" indent="-355600" rtl="0">
              <a:lnSpc>
                <a:spcPct val="115000"/>
              </a:lnSpc>
              <a:spcBef>
                <a:spcPts val="600"/>
              </a:spcBef>
              <a:spcAft>
                <a:spcPts val="60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6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2.wdp"/></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microsoft.com/office/2007/relationships/hdphoto" Target="../media/hdphoto2.wdp"/></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microsoft.com/office/2007/relationships/hdphoto" Target="../media/hdphoto2.wdp"/></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microsoft.com/office/2007/relationships/hdphoto" Target="../media/hdphoto2.wdp"/></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microsoft.com/office/2007/relationships/hdphoto" Target="../media/hdphoto2.wdp"/></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microsoft.com/office/2007/relationships/hdphoto" Target="../media/hdphoto2.wdp"/></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microsoft.com/office/2007/relationships/hdphoto" Target="../media/hdphoto2.wdp"/></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microsoft.com/office/2007/relationships/hdphoto" Target="../media/hdphoto2.wdp"/></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microsoft.com/office/2007/relationships/hdphoto" Target="../media/hdphoto2.wdp"/></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microsoft.com/office/2007/relationships/hdphoto" Target="../media/hdphoto2.wdp"/></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microsoft.com/office/2007/relationships/hdphoto" Target="../media/hdphoto2.wdp"/></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microsoft.com/office/2007/relationships/hdphoto" Target="../media/hdphoto2.wdp"/></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microsoft.com/office/2007/relationships/hdphoto" Target="../media/hdphoto2.wdp"/></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microsoft.com/office/2007/relationships/hdphoto" Target="../media/hdphoto2.wdp"/></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2.wdp"/></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microsoft.com/office/2007/relationships/hdphoto" Target="../media/hdphoto2.wdp"/></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microsoft.com/office/2007/relationships/hdphoto" Target="../media/hdphoto2.wdp"/></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microsoft.com/office/2007/relationships/hdphoto" Target="../media/hdphoto2.wdp"/></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microsoft.com/office/2007/relationships/hdphoto" Target="../media/hdphoto2.wdp"/></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microsoft.com/office/2007/relationships/hdphoto" Target="../media/hdphoto2.wdp"/></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microsoft.com/office/2007/relationships/hdphoto" Target="../media/hdphoto2.wdp"/></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microsoft.com/office/2007/relationships/hdphoto" Target="../media/hdphoto2.wdp"/></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3"/>
          <p:cNvSpPr txBox="1">
            <a:spLocks noGrp="1"/>
          </p:cNvSpPr>
          <p:nvPr>
            <p:ph type="ctrTitle"/>
          </p:nvPr>
        </p:nvSpPr>
        <p:spPr>
          <a:xfrm>
            <a:off x="787028" y="2988859"/>
            <a:ext cx="7811061" cy="1132766"/>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MX" dirty="0"/>
              <a:t>Taller sobre el Manual del Sistema Estadístico de los Seguros de Vida</a:t>
            </a:r>
            <a:endParaRPr dirty="0"/>
          </a:p>
        </p:txBody>
      </p:sp>
      <p:pic>
        <p:nvPicPr>
          <p:cNvPr id="2" name="Imagen 1">
            <a:extLst>
              <a:ext uri="{FF2B5EF4-FFF2-40B4-BE49-F238E27FC236}">
                <a16:creationId xmlns:a16="http://schemas.microsoft.com/office/drawing/2014/main" id="{54800AE1-8062-4094-9F5B-740451E3F966}"/>
              </a:ext>
            </a:extLst>
          </p:cNvPr>
          <p:cNvPicPr>
            <a:picLocks noChangeAspect="1"/>
          </p:cNvPicPr>
          <p:nvPr/>
        </p:nvPicPr>
        <p:blipFill>
          <a:blip r:embed="rId3">
            <a:clrChange>
              <a:clrFrom>
                <a:srgbClr val="EEEEEE"/>
              </a:clrFrom>
              <a:clrTo>
                <a:srgbClr val="EEEEEE">
                  <a:alpha val="0"/>
                </a:srgbClr>
              </a:clrTo>
            </a:clrChange>
            <a:lum bright="70000" contrast="-70000"/>
            <a:extLst>
              <a:ext uri="{BEBA8EAE-BF5A-486C-A8C5-ECC9F3942E4B}">
                <a14:imgProps xmlns:a14="http://schemas.microsoft.com/office/drawing/2010/main">
                  <a14:imgLayer r:embed="rId4">
                    <a14:imgEffect>
                      <a14:backgroundRemoval t="10000" b="94444" l="5556" r="95000">
                        <a14:foregroundMark x1="9444" y1="35833" x2="9444" y2="35833"/>
                        <a14:foregroundMark x1="7500" y1="35833" x2="7500" y2="35833"/>
                        <a14:foregroundMark x1="5833" y1="35833" x2="5833" y2="35833"/>
                        <a14:foregroundMark x1="94444" y1="34722" x2="94444" y2="34722"/>
                        <a14:foregroundMark x1="94444" y1="35278" x2="95000" y2="44722"/>
                        <a14:foregroundMark x1="50000" y1="91389" x2="50000" y2="91389"/>
                        <a14:foregroundMark x1="51944" y1="93333" x2="54722" y2="94444"/>
                        <a14:foregroundMark x1="67500" y1="62222" x2="67500" y2="62222"/>
                      </a14:backgroundRemoval>
                    </a14:imgEffect>
                  </a14:imgLayer>
                </a14:imgProps>
              </a:ext>
            </a:extLst>
          </a:blip>
          <a:stretch>
            <a:fillRect/>
          </a:stretch>
        </p:blipFill>
        <p:spPr>
          <a:xfrm>
            <a:off x="8270322" y="54591"/>
            <a:ext cx="825910" cy="825910"/>
          </a:xfrm>
          <a:prstGeom prst="rect">
            <a:avLst/>
          </a:prstGeom>
        </p:spPr>
      </p:pic>
      <p:pic>
        <p:nvPicPr>
          <p:cNvPr id="5" name="Imagen 4">
            <a:extLst>
              <a:ext uri="{FF2B5EF4-FFF2-40B4-BE49-F238E27FC236}">
                <a16:creationId xmlns:a16="http://schemas.microsoft.com/office/drawing/2014/main" id="{D7811829-ABF7-481D-87A5-B71C4DCA21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01503" y="-111493"/>
            <a:ext cx="5663821" cy="2675821"/>
          </a:xfrm>
          <a:prstGeom prst="rect">
            <a:avLst/>
          </a:prstGeom>
        </p:spPr>
      </p:pic>
      <p:sp>
        <p:nvSpPr>
          <p:cNvPr id="8" name="Google Shape;66;p13">
            <a:extLst>
              <a:ext uri="{FF2B5EF4-FFF2-40B4-BE49-F238E27FC236}">
                <a16:creationId xmlns:a16="http://schemas.microsoft.com/office/drawing/2014/main" id="{8A6675D5-6450-4272-A46F-87EBAC2E34F8}"/>
              </a:ext>
            </a:extLst>
          </p:cNvPr>
          <p:cNvSpPr txBox="1">
            <a:spLocks/>
          </p:cNvSpPr>
          <p:nvPr/>
        </p:nvSpPr>
        <p:spPr>
          <a:xfrm>
            <a:off x="1166884" y="4210333"/>
            <a:ext cx="7433480" cy="67784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3600"/>
              <a:buFont typeface="Playfair Display Regular"/>
              <a:buNone/>
              <a:defRPr sz="3600" b="0" i="0" u="none" strike="noStrike" cap="none">
                <a:solidFill>
                  <a:schemeClr val="accent1"/>
                </a:solidFill>
                <a:latin typeface="Playfair Display Regular"/>
                <a:ea typeface="Playfair Display Regular"/>
                <a:cs typeface="Playfair Display Regular"/>
                <a:sym typeface="Playfair Display Regular"/>
              </a:defRPr>
            </a:lvl9pPr>
          </a:lstStyle>
          <a:p>
            <a:pPr algn="ctr"/>
            <a:r>
              <a:rPr lang="es-MX" sz="4800" dirty="0"/>
              <a:t>2021</a:t>
            </a:r>
          </a:p>
        </p:txBody>
      </p:sp>
      <p:cxnSp>
        <p:nvCxnSpPr>
          <p:cNvPr id="9" name="Conector recto 8">
            <a:extLst>
              <a:ext uri="{FF2B5EF4-FFF2-40B4-BE49-F238E27FC236}">
                <a16:creationId xmlns:a16="http://schemas.microsoft.com/office/drawing/2014/main" id="{7D9F986E-30C8-48ED-8400-042721C20AAD}"/>
              </a:ext>
            </a:extLst>
          </p:cNvPr>
          <p:cNvCxnSpPr/>
          <p:nvPr/>
        </p:nvCxnSpPr>
        <p:spPr>
          <a:xfrm>
            <a:off x="921223" y="4196686"/>
            <a:ext cx="7676866" cy="0"/>
          </a:xfrm>
          <a:prstGeom prst="line">
            <a:avLst/>
          </a:prstGeom>
          <a:ln w="19050">
            <a:solidFill>
              <a:srgbClr val="E4831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lvl="0" indent="0" algn="l" rtl="0">
              <a:spcBef>
                <a:spcPts val="0"/>
              </a:spcBef>
              <a:spcAft>
                <a:spcPts val="0"/>
              </a:spcAft>
              <a:buSzPts val="2000"/>
              <a:buNone/>
            </a:pPr>
            <a:r>
              <a:rPr lang="es-MX" dirty="0"/>
              <a:t>El valor de la variable debe estar en el catálogo de </a:t>
            </a:r>
            <a:r>
              <a:rPr lang="es-MX" b="1" dirty="0"/>
              <a:t>Modalidad de la Póliza</a:t>
            </a:r>
            <a:r>
              <a:rPr lang="es-MX" dirty="0"/>
              <a:t>.</a:t>
            </a: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Modalidad de la póliza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3FA76819-AE1D-49C7-AD05-9ED3D4DFF8ED}"/>
              </a:ext>
            </a:extLst>
          </p:cNvPr>
          <p:cNvGraphicFramePr>
            <a:graphicFrameLocks noGrp="1"/>
          </p:cNvGraphicFramePr>
          <p:nvPr>
            <p:extLst>
              <p:ext uri="{D42A27DB-BD31-4B8C-83A1-F6EECF244321}">
                <p14:modId xmlns:p14="http://schemas.microsoft.com/office/powerpoint/2010/main" val="3414392483"/>
              </p:ext>
            </p:extLst>
          </p:nvPr>
        </p:nvGraphicFramePr>
        <p:xfrm>
          <a:off x="3885195" y="2270760"/>
          <a:ext cx="3774561" cy="2606041"/>
        </p:xfrm>
        <a:graphic>
          <a:graphicData uri="http://schemas.openxmlformats.org/drawingml/2006/table">
            <a:tbl>
              <a:tblPr>
                <a:tableStyleId>{E8B1032C-EA38-4F05-BA0D-38AFFFC7BED3}</a:tableStyleId>
              </a:tblPr>
              <a:tblGrid>
                <a:gridCol w="1085674">
                  <a:extLst>
                    <a:ext uri="{9D8B030D-6E8A-4147-A177-3AD203B41FA5}">
                      <a16:colId xmlns:a16="http://schemas.microsoft.com/office/drawing/2014/main" val="900272609"/>
                    </a:ext>
                  </a:extLst>
                </a:gridCol>
                <a:gridCol w="2688887">
                  <a:extLst>
                    <a:ext uri="{9D8B030D-6E8A-4147-A177-3AD203B41FA5}">
                      <a16:colId xmlns:a16="http://schemas.microsoft.com/office/drawing/2014/main" val="2275018738"/>
                    </a:ext>
                  </a:extLst>
                </a:gridCol>
              </a:tblGrid>
              <a:tr h="170652">
                <a:tc>
                  <a:txBody>
                    <a:bodyPr/>
                    <a:lstStyle/>
                    <a:p>
                      <a:pPr indent="182880" algn="ctr">
                        <a:lnSpc>
                          <a:spcPts val="1150"/>
                        </a:lnSpc>
                        <a:spcAft>
                          <a:spcPts val="505"/>
                        </a:spcAft>
                      </a:pPr>
                      <a:r>
                        <a:rPr lang="es-ES" sz="1200" b="1" dirty="0">
                          <a:effectLst/>
                        </a:rPr>
                        <a:t>Clave</a:t>
                      </a:r>
                      <a:endParaRPr lang="es-MX" sz="1200" dirty="0">
                        <a:effectLst/>
                        <a:latin typeface="Arial" panose="020B0604020202020204" pitchFamily="34" charset="0"/>
                        <a:ea typeface="Times New Roman" panose="02020603050405020304" pitchFamily="18" charset="0"/>
                      </a:endParaRPr>
                    </a:p>
                  </a:txBody>
                  <a:tcPr marL="28249" marR="28249" marT="0" marB="0" anchor="ctr">
                    <a:solidFill>
                      <a:schemeClr val="bg2">
                        <a:lumMod val="40000"/>
                        <a:lumOff val="60000"/>
                      </a:schemeClr>
                    </a:solidFill>
                  </a:tcPr>
                </a:tc>
                <a:tc>
                  <a:txBody>
                    <a:bodyPr/>
                    <a:lstStyle/>
                    <a:p>
                      <a:pPr indent="182880" algn="ctr">
                        <a:lnSpc>
                          <a:spcPts val="1150"/>
                        </a:lnSpc>
                        <a:spcAft>
                          <a:spcPts val="505"/>
                        </a:spcAft>
                      </a:pPr>
                      <a:r>
                        <a:rPr lang="es-ES" sz="1200" b="1" dirty="0">
                          <a:effectLst/>
                        </a:rPr>
                        <a:t>Modalidad de la Póliza</a:t>
                      </a:r>
                      <a:endParaRPr lang="es-MX" sz="1200" dirty="0">
                        <a:effectLst/>
                        <a:latin typeface="Arial" panose="020B0604020202020204" pitchFamily="34" charset="0"/>
                        <a:ea typeface="Times New Roman" panose="02020603050405020304" pitchFamily="18" charset="0"/>
                      </a:endParaRPr>
                    </a:p>
                  </a:txBody>
                  <a:tcPr marL="28249" marR="28249" marT="0" marB="0" anchor="ctr">
                    <a:solidFill>
                      <a:schemeClr val="bg2">
                        <a:lumMod val="40000"/>
                        <a:lumOff val="60000"/>
                      </a:schemeClr>
                    </a:solidFill>
                  </a:tcPr>
                </a:tc>
                <a:extLst>
                  <a:ext uri="{0D108BD9-81ED-4DB2-BD59-A6C34878D82A}">
                    <a16:rowId xmlns:a16="http://schemas.microsoft.com/office/drawing/2014/main" val="2190804287"/>
                  </a:ext>
                </a:extLst>
              </a:tr>
              <a:tr h="276433">
                <a:tc>
                  <a:txBody>
                    <a:bodyPr/>
                    <a:lstStyle/>
                    <a:p>
                      <a:pPr indent="182880" algn="ctr">
                        <a:lnSpc>
                          <a:spcPts val="1110"/>
                        </a:lnSpc>
                        <a:spcAft>
                          <a:spcPts val="505"/>
                        </a:spcAft>
                      </a:pPr>
                      <a:r>
                        <a:rPr lang="es-ES" sz="1200" dirty="0">
                          <a:effectLst/>
                        </a:rPr>
                        <a:t>01</a:t>
                      </a:r>
                      <a:endParaRPr lang="es-MX" sz="1200" dirty="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a:effectLst/>
                        </a:rPr>
                        <a:t>Tradicional</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1704672276"/>
                  </a:ext>
                </a:extLst>
              </a:tr>
              <a:tr h="215198">
                <a:tc>
                  <a:txBody>
                    <a:bodyPr/>
                    <a:lstStyle/>
                    <a:p>
                      <a:pPr indent="182880" algn="ctr">
                        <a:lnSpc>
                          <a:spcPts val="1110"/>
                        </a:lnSpc>
                        <a:spcAft>
                          <a:spcPts val="505"/>
                        </a:spcAft>
                      </a:pPr>
                      <a:r>
                        <a:rPr lang="es-ES" sz="1200" dirty="0">
                          <a:effectLst/>
                        </a:rPr>
                        <a:t>04</a:t>
                      </a:r>
                      <a:endParaRPr lang="es-MX" sz="1200" dirty="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a:effectLst/>
                        </a:rPr>
                        <a:t>Mancomunado</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1184072167"/>
                  </a:ext>
                </a:extLst>
              </a:tr>
              <a:tr h="215198">
                <a:tc>
                  <a:txBody>
                    <a:bodyPr/>
                    <a:lstStyle/>
                    <a:p>
                      <a:pPr indent="182880" algn="ctr">
                        <a:lnSpc>
                          <a:spcPts val="1110"/>
                        </a:lnSpc>
                        <a:spcAft>
                          <a:spcPts val="505"/>
                        </a:spcAft>
                      </a:pPr>
                      <a:r>
                        <a:rPr lang="es-ES" sz="1200">
                          <a:effectLst/>
                        </a:rPr>
                        <a:t>06</a:t>
                      </a:r>
                      <a:endParaRPr lang="es-MX" sz="120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a:effectLst/>
                        </a:rPr>
                        <a:t>Deudores</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3906593564"/>
                  </a:ext>
                </a:extLst>
              </a:tr>
              <a:tr h="215198">
                <a:tc>
                  <a:txBody>
                    <a:bodyPr/>
                    <a:lstStyle/>
                    <a:p>
                      <a:pPr indent="182880" algn="ctr">
                        <a:lnSpc>
                          <a:spcPts val="1110"/>
                        </a:lnSpc>
                        <a:spcAft>
                          <a:spcPts val="505"/>
                        </a:spcAft>
                      </a:pPr>
                      <a:r>
                        <a:rPr lang="es-ES" sz="1200">
                          <a:effectLst/>
                        </a:rPr>
                        <a:t>08</a:t>
                      </a:r>
                      <a:endParaRPr lang="es-MX" sz="120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a:effectLst/>
                        </a:rPr>
                        <a:t>Trabajadores del Estado</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2431400530"/>
                  </a:ext>
                </a:extLst>
              </a:tr>
              <a:tr h="195110">
                <a:tc>
                  <a:txBody>
                    <a:bodyPr/>
                    <a:lstStyle/>
                    <a:p>
                      <a:pPr indent="182880" algn="ctr">
                        <a:lnSpc>
                          <a:spcPts val="1110"/>
                        </a:lnSpc>
                        <a:spcAft>
                          <a:spcPts val="505"/>
                        </a:spcAft>
                      </a:pPr>
                      <a:r>
                        <a:rPr lang="es-ES" sz="1200">
                          <a:effectLst/>
                        </a:rPr>
                        <a:t>09</a:t>
                      </a:r>
                      <a:endParaRPr lang="es-MX" sz="120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a:effectLst/>
                        </a:rPr>
                        <a:t>Otros</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339107629"/>
                  </a:ext>
                </a:extLst>
              </a:tr>
              <a:tr h="215198">
                <a:tc>
                  <a:txBody>
                    <a:bodyPr/>
                    <a:lstStyle/>
                    <a:p>
                      <a:pPr indent="182880" algn="ctr">
                        <a:lnSpc>
                          <a:spcPts val="1110"/>
                        </a:lnSpc>
                        <a:spcAft>
                          <a:spcPts val="505"/>
                        </a:spcAft>
                      </a:pPr>
                      <a:r>
                        <a:rPr lang="es-ES" sz="1200">
                          <a:effectLst/>
                        </a:rPr>
                        <a:t>10</a:t>
                      </a:r>
                      <a:endParaRPr lang="es-MX" sz="120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a:effectLst/>
                        </a:rPr>
                        <a:t>Educativo</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1552251397"/>
                  </a:ext>
                </a:extLst>
              </a:tr>
              <a:tr h="156432">
                <a:tc>
                  <a:txBody>
                    <a:bodyPr/>
                    <a:lstStyle/>
                    <a:p>
                      <a:pPr indent="182880" algn="ctr">
                        <a:lnSpc>
                          <a:spcPts val="1110"/>
                        </a:lnSpc>
                        <a:spcAft>
                          <a:spcPts val="505"/>
                        </a:spcAft>
                      </a:pPr>
                      <a:r>
                        <a:rPr lang="es-ES" sz="1200">
                          <a:effectLst/>
                        </a:rPr>
                        <a:t>11</a:t>
                      </a:r>
                      <a:endParaRPr lang="es-MX" sz="120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a:effectLst/>
                        </a:rPr>
                        <a:t>Flexible sin tasa garantizada</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1912133383"/>
                  </a:ext>
                </a:extLst>
              </a:tr>
              <a:tr h="156432">
                <a:tc>
                  <a:txBody>
                    <a:bodyPr/>
                    <a:lstStyle/>
                    <a:p>
                      <a:pPr indent="182880" algn="ctr">
                        <a:lnSpc>
                          <a:spcPts val="1110"/>
                        </a:lnSpc>
                        <a:spcAft>
                          <a:spcPts val="505"/>
                        </a:spcAft>
                      </a:pPr>
                      <a:r>
                        <a:rPr lang="es-ES" sz="1200">
                          <a:effectLst/>
                        </a:rPr>
                        <a:t>12</a:t>
                      </a:r>
                      <a:endParaRPr lang="es-MX" sz="120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a:effectLst/>
                        </a:rPr>
                        <a:t>Flexible con tasa garantizada</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544664595"/>
                  </a:ext>
                </a:extLst>
              </a:tr>
              <a:tr h="215198">
                <a:tc>
                  <a:txBody>
                    <a:bodyPr/>
                    <a:lstStyle/>
                    <a:p>
                      <a:pPr indent="182880" algn="ctr">
                        <a:lnSpc>
                          <a:spcPts val="1110"/>
                        </a:lnSpc>
                        <a:spcAft>
                          <a:spcPts val="505"/>
                        </a:spcAft>
                      </a:pPr>
                      <a:r>
                        <a:rPr lang="es-ES" sz="1200" dirty="0">
                          <a:effectLst/>
                        </a:rPr>
                        <a:t>13</a:t>
                      </a:r>
                      <a:endParaRPr lang="es-MX" sz="1200" dirty="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a:effectLst/>
                        </a:rPr>
                        <a:t>Orfandad</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1361946892"/>
                  </a:ext>
                </a:extLst>
              </a:tr>
              <a:tr h="203362">
                <a:tc>
                  <a:txBody>
                    <a:bodyPr/>
                    <a:lstStyle/>
                    <a:p>
                      <a:pPr indent="182880" algn="ctr">
                        <a:lnSpc>
                          <a:spcPts val="1110"/>
                        </a:lnSpc>
                        <a:spcAft>
                          <a:spcPts val="505"/>
                        </a:spcAft>
                      </a:pPr>
                      <a:r>
                        <a:rPr lang="es-ES" sz="1200">
                          <a:effectLst/>
                        </a:rPr>
                        <a:t>14</a:t>
                      </a:r>
                      <a:endParaRPr lang="es-MX" sz="120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a:effectLst/>
                        </a:rPr>
                        <a:t>Retiro</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3232303374"/>
                  </a:ext>
                </a:extLst>
              </a:tr>
              <a:tr h="156432">
                <a:tc>
                  <a:txBody>
                    <a:bodyPr/>
                    <a:lstStyle/>
                    <a:p>
                      <a:pPr indent="182880" algn="ctr">
                        <a:lnSpc>
                          <a:spcPts val="1110"/>
                        </a:lnSpc>
                        <a:spcAft>
                          <a:spcPts val="505"/>
                        </a:spcAft>
                      </a:pPr>
                      <a:r>
                        <a:rPr lang="es-ES" sz="1200">
                          <a:effectLst/>
                        </a:rPr>
                        <a:t>15</a:t>
                      </a:r>
                      <a:endParaRPr lang="es-MX" sz="120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err="1">
                          <a:effectLst/>
                        </a:rPr>
                        <a:t>Microseguro</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3678887447"/>
                  </a:ext>
                </a:extLst>
              </a:tr>
              <a:tr h="215198">
                <a:tc>
                  <a:txBody>
                    <a:bodyPr/>
                    <a:lstStyle/>
                    <a:p>
                      <a:pPr indent="182880" algn="ctr">
                        <a:lnSpc>
                          <a:spcPts val="1110"/>
                        </a:lnSpc>
                        <a:spcAft>
                          <a:spcPts val="505"/>
                        </a:spcAft>
                      </a:pPr>
                      <a:r>
                        <a:rPr lang="es-ES" sz="1200">
                          <a:effectLst/>
                        </a:rPr>
                        <a:t>16</a:t>
                      </a:r>
                      <a:endParaRPr lang="es-MX" sz="1200">
                        <a:effectLst/>
                        <a:latin typeface="Arial" panose="020B0604020202020204" pitchFamily="34" charset="0"/>
                        <a:ea typeface="Times New Roman" panose="02020603050405020304" pitchFamily="18" charset="0"/>
                      </a:endParaRPr>
                    </a:p>
                  </a:txBody>
                  <a:tcPr marL="28249" marR="28249" marT="0" marB="0" anchor="ctr"/>
                </a:tc>
                <a:tc>
                  <a:txBody>
                    <a:bodyPr/>
                    <a:lstStyle/>
                    <a:p>
                      <a:pPr indent="182880" algn="ctr">
                        <a:lnSpc>
                          <a:spcPts val="1110"/>
                        </a:lnSpc>
                        <a:spcAft>
                          <a:spcPts val="505"/>
                        </a:spcAft>
                      </a:pPr>
                      <a:r>
                        <a:rPr lang="es-ES" sz="1200" dirty="0">
                          <a:effectLst/>
                        </a:rPr>
                        <a:t>Producto básico estandarizado</a:t>
                      </a:r>
                      <a:endParaRPr lang="es-MX" sz="1200" dirty="0">
                        <a:effectLst/>
                        <a:latin typeface="Arial" panose="020B0604020202020204" pitchFamily="34" charset="0"/>
                        <a:ea typeface="Times New Roman" panose="02020603050405020304" pitchFamily="18" charset="0"/>
                      </a:endParaRPr>
                    </a:p>
                  </a:txBody>
                  <a:tcPr marL="28249" marR="28249" marT="0" marB="0" anchor="ctr"/>
                </a:tc>
                <a:extLst>
                  <a:ext uri="{0D108BD9-81ED-4DB2-BD59-A6C34878D82A}">
                    <a16:rowId xmlns:a16="http://schemas.microsoft.com/office/drawing/2014/main" val="2960227698"/>
                  </a:ext>
                </a:extLst>
              </a:tr>
            </a:tbl>
          </a:graphicData>
        </a:graphic>
      </p:graphicFrame>
    </p:spTree>
    <p:extLst>
      <p:ext uri="{BB962C8B-B14F-4D97-AF65-F5344CB8AC3E}">
        <p14:creationId xmlns:p14="http://schemas.microsoft.com/office/powerpoint/2010/main" val="28324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r>
              <a:rPr lang="es-MX" dirty="0"/>
              <a:t>Si la </a:t>
            </a:r>
            <a:r>
              <a:rPr lang="es-MX" b="1" dirty="0"/>
              <a:t>modalidad de la póliza </a:t>
            </a:r>
            <a:r>
              <a:rPr lang="es-MX" dirty="0"/>
              <a:t>es </a:t>
            </a:r>
            <a:r>
              <a:rPr lang="es-MX" b="1" dirty="0"/>
              <a:t>igual</a:t>
            </a:r>
            <a:r>
              <a:rPr lang="es-MX" dirty="0"/>
              <a:t> a tradicional (clave 01) entonces el plan de la póliza debe ser </a:t>
            </a:r>
            <a:r>
              <a:rPr lang="es-MX" b="1" dirty="0"/>
              <a:t>distinto</a:t>
            </a:r>
            <a:r>
              <a:rPr lang="es-MX" dirty="0"/>
              <a:t> de rentas (clave 05) y seguro de separación (clave 11).</a:t>
            </a:r>
          </a:p>
          <a:p>
            <a:pPr marL="342900" indent="-342900"/>
            <a:endParaRPr lang="es-MX" dirty="0"/>
          </a:p>
          <a:p>
            <a:pPr marL="342900" indent="-342900"/>
            <a:r>
              <a:rPr lang="es-MX" dirty="0"/>
              <a:t>Si la </a:t>
            </a:r>
            <a:r>
              <a:rPr lang="es-MX" b="1" dirty="0"/>
              <a:t>modalidad de la póliza </a:t>
            </a:r>
            <a:r>
              <a:rPr lang="es-MX" dirty="0"/>
              <a:t>es </a:t>
            </a:r>
            <a:r>
              <a:rPr lang="es-MX" b="1" dirty="0"/>
              <a:t>igual</a:t>
            </a:r>
            <a:r>
              <a:rPr lang="es-MX" dirty="0"/>
              <a:t> a deudores (clave 06) u orfandad (clave 13) entonces el plan de la póliza debe ser </a:t>
            </a:r>
            <a:r>
              <a:rPr lang="es-MX" b="1" dirty="0"/>
              <a:t>igual</a:t>
            </a:r>
            <a:r>
              <a:rPr lang="es-MX" dirty="0"/>
              <a:t> a temporal (clave 01).</a:t>
            </a:r>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Modalidad de la póliza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247929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r>
              <a:rPr lang="es-MX" dirty="0"/>
              <a:t>Si la </a:t>
            </a:r>
            <a:r>
              <a:rPr lang="es-MX" b="1" dirty="0"/>
              <a:t>modalidad de la póliza </a:t>
            </a:r>
            <a:r>
              <a:rPr lang="es-MX" dirty="0"/>
              <a:t>es </a:t>
            </a:r>
            <a:r>
              <a:rPr lang="es-MX" b="1" dirty="0"/>
              <a:t>igual</a:t>
            </a:r>
            <a:r>
              <a:rPr lang="es-MX" dirty="0"/>
              <a:t> a educativo (clave 10) entonces el plan de la póliza debe ser </a:t>
            </a:r>
            <a:r>
              <a:rPr lang="es-MX" b="1" dirty="0"/>
              <a:t>igual</a:t>
            </a:r>
            <a:r>
              <a:rPr lang="es-MX" dirty="0"/>
              <a:t> a dotal mixto (clave 09).</a:t>
            </a:r>
          </a:p>
          <a:p>
            <a:pPr marL="342900" indent="-342900"/>
            <a:endParaRPr lang="es-MX" dirty="0"/>
          </a:p>
          <a:p>
            <a:pPr marL="342900" indent="-342900"/>
            <a:r>
              <a:rPr lang="es-MX" dirty="0"/>
              <a:t>Si la </a:t>
            </a:r>
            <a:r>
              <a:rPr lang="es-MX" b="1" dirty="0"/>
              <a:t>modalidad de la póliza </a:t>
            </a:r>
            <a:r>
              <a:rPr lang="es-MX" dirty="0"/>
              <a:t>es </a:t>
            </a:r>
            <a:r>
              <a:rPr lang="es-MX" b="1" dirty="0"/>
              <a:t>igual</a:t>
            </a:r>
            <a:r>
              <a:rPr lang="es-MX" dirty="0"/>
              <a:t> a </a:t>
            </a:r>
            <a:r>
              <a:rPr lang="es-ES" sz="2000" dirty="0">
                <a:effectLst/>
              </a:rPr>
              <a:t>flexible sin tasa garantizada</a:t>
            </a:r>
            <a:r>
              <a:rPr lang="es-MX" dirty="0"/>
              <a:t> (clave 11) o </a:t>
            </a:r>
            <a:r>
              <a:rPr lang="es-ES" sz="2000" dirty="0">
                <a:effectLst/>
              </a:rPr>
              <a:t>flexible con tasa garantizada</a:t>
            </a:r>
            <a:r>
              <a:rPr lang="es-MX" dirty="0"/>
              <a:t> (clave 12) entonces el plan de la póliza debe ser </a:t>
            </a:r>
            <a:r>
              <a:rPr lang="es-MX" b="1" dirty="0"/>
              <a:t>igual</a:t>
            </a:r>
            <a:r>
              <a:rPr lang="es-MX" dirty="0"/>
              <a:t> a temporal (clave 01) o vitalicio (clave 02).</a:t>
            </a:r>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Modalidad de la póliza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867846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r>
              <a:rPr lang="es-MX" dirty="0"/>
              <a:t>Si la </a:t>
            </a:r>
            <a:r>
              <a:rPr lang="es-MX" b="1" dirty="0"/>
              <a:t>modalidad de la póliza </a:t>
            </a:r>
            <a:r>
              <a:rPr lang="es-MX" dirty="0"/>
              <a:t>es </a:t>
            </a:r>
            <a:r>
              <a:rPr lang="es-MX" b="1" dirty="0"/>
              <a:t>igual</a:t>
            </a:r>
            <a:r>
              <a:rPr lang="es-MX" dirty="0"/>
              <a:t> a retiro (clave 14) entonces el plan de la póliza debe ser </a:t>
            </a:r>
            <a:r>
              <a:rPr lang="es-MX" b="1" dirty="0"/>
              <a:t>igual</a:t>
            </a:r>
            <a:r>
              <a:rPr lang="es-MX" dirty="0"/>
              <a:t> a rentas (clave 05) o seguro de separación (clave 11).</a:t>
            </a:r>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Modalidad de la póliza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74733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indent="0">
              <a:buNone/>
            </a:pPr>
            <a:r>
              <a:rPr lang="es-MX" dirty="0"/>
              <a:t>El valor de la variable debe estar en el catálogo de </a:t>
            </a:r>
            <a:r>
              <a:rPr lang="es-MX" b="1" dirty="0"/>
              <a:t>Moneda</a:t>
            </a:r>
            <a:r>
              <a:rPr lang="es-MX" dirty="0"/>
              <a:t>.</a:t>
            </a: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Moneda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40D9254C-4C4F-439C-9BA9-1217796B7454}"/>
              </a:ext>
            </a:extLst>
          </p:cNvPr>
          <p:cNvGraphicFramePr>
            <a:graphicFrameLocks noGrp="1"/>
          </p:cNvGraphicFramePr>
          <p:nvPr>
            <p:extLst>
              <p:ext uri="{D42A27DB-BD31-4B8C-83A1-F6EECF244321}">
                <p14:modId xmlns:p14="http://schemas.microsoft.com/office/powerpoint/2010/main" val="3925244706"/>
              </p:ext>
            </p:extLst>
          </p:nvPr>
        </p:nvGraphicFramePr>
        <p:xfrm>
          <a:off x="4472940" y="2621979"/>
          <a:ext cx="2643477" cy="1115136"/>
        </p:xfrm>
        <a:graphic>
          <a:graphicData uri="http://schemas.openxmlformats.org/drawingml/2006/table">
            <a:tbl>
              <a:tblPr>
                <a:tableStyleId>{E8B1032C-EA38-4F05-BA0D-38AFFFC7BED3}</a:tableStyleId>
              </a:tblPr>
              <a:tblGrid>
                <a:gridCol w="1230932">
                  <a:extLst>
                    <a:ext uri="{9D8B030D-6E8A-4147-A177-3AD203B41FA5}">
                      <a16:colId xmlns:a16="http://schemas.microsoft.com/office/drawing/2014/main" val="882381814"/>
                    </a:ext>
                  </a:extLst>
                </a:gridCol>
                <a:gridCol w="1412545">
                  <a:extLst>
                    <a:ext uri="{9D8B030D-6E8A-4147-A177-3AD203B41FA5}">
                      <a16:colId xmlns:a16="http://schemas.microsoft.com/office/drawing/2014/main" val="4286765450"/>
                    </a:ext>
                  </a:extLst>
                </a:gridCol>
              </a:tblGrid>
              <a:tr h="278784">
                <a:tc>
                  <a:txBody>
                    <a:bodyPr/>
                    <a:lstStyle/>
                    <a:p>
                      <a:pPr marL="0" indent="0" algn="ctr">
                        <a:lnSpc>
                          <a:spcPts val="1380"/>
                        </a:lnSpc>
                        <a:spcBef>
                          <a:spcPts val="100"/>
                        </a:spcBef>
                        <a:spcAft>
                          <a:spcPts val="100"/>
                        </a:spcAft>
                      </a:pPr>
                      <a:r>
                        <a:rPr lang="es-ES" sz="1400" b="1" dirty="0">
                          <a:effectLst/>
                        </a:rPr>
                        <a:t>Clave</a:t>
                      </a:r>
                      <a:endParaRPr lang="es-MX" sz="1400" dirty="0">
                        <a:effectLst/>
                        <a:latin typeface="Arial" panose="020B0604020202020204" pitchFamily="34" charset="0"/>
                        <a:ea typeface="Times New Roman" panose="02020603050405020304" pitchFamily="18" charset="0"/>
                      </a:endParaRPr>
                    </a:p>
                  </a:txBody>
                  <a:tcPr marL="45720" marR="45720" marT="0" marB="0" anchor="ctr">
                    <a:solidFill>
                      <a:schemeClr val="bg2">
                        <a:lumMod val="40000"/>
                        <a:lumOff val="60000"/>
                      </a:schemeClr>
                    </a:solidFill>
                  </a:tcPr>
                </a:tc>
                <a:tc>
                  <a:txBody>
                    <a:bodyPr/>
                    <a:lstStyle/>
                    <a:p>
                      <a:pPr indent="182880" algn="ctr">
                        <a:lnSpc>
                          <a:spcPts val="1380"/>
                        </a:lnSpc>
                        <a:spcBef>
                          <a:spcPts val="100"/>
                        </a:spcBef>
                        <a:spcAft>
                          <a:spcPts val="100"/>
                        </a:spcAft>
                      </a:pPr>
                      <a:r>
                        <a:rPr lang="es-ES" sz="1400" b="1" dirty="0">
                          <a:effectLst/>
                        </a:rPr>
                        <a:t>Moneda</a:t>
                      </a:r>
                      <a:endParaRPr lang="es-MX" sz="1400" dirty="0">
                        <a:effectLst/>
                        <a:latin typeface="Arial" panose="020B0604020202020204" pitchFamily="34" charset="0"/>
                        <a:ea typeface="Times New Roman" panose="02020603050405020304" pitchFamily="18" charset="0"/>
                      </a:endParaRPr>
                    </a:p>
                  </a:txBody>
                  <a:tcPr marL="45720" marR="45720" marT="0" marB="0" anchor="ctr">
                    <a:solidFill>
                      <a:schemeClr val="bg2">
                        <a:lumMod val="40000"/>
                        <a:lumOff val="60000"/>
                      </a:schemeClr>
                    </a:solidFill>
                  </a:tcPr>
                </a:tc>
                <a:extLst>
                  <a:ext uri="{0D108BD9-81ED-4DB2-BD59-A6C34878D82A}">
                    <a16:rowId xmlns:a16="http://schemas.microsoft.com/office/drawing/2014/main" val="2163947527"/>
                  </a:ext>
                </a:extLst>
              </a:tr>
              <a:tr h="278784">
                <a:tc>
                  <a:txBody>
                    <a:bodyPr/>
                    <a:lstStyle/>
                    <a:p>
                      <a:pPr indent="182880" algn="ctr">
                        <a:lnSpc>
                          <a:spcPts val="1380"/>
                        </a:lnSpc>
                        <a:spcBef>
                          <a:spcPts val="100"/>
                        </a:spcBef>
                        <a:spcAft>
                          <a:spcPts val="100"/>
                        </a:spcAft>
                      </a:pPr>
                      <a:r>
                        <a:rPr lang="es-ES" sz="1400" dirty="0">
                          <a:effectLst/>
                        </a:rPr>
                        <a:t>10</a:t>
                      </a:r>
                      <a:endParaRPr lang="es-MX" sz="1400" dirty="0">
                        <a:effectLst/>
                        <a:latin typeface="Arial" panose="020B0604020202020204" pitchFamily="34" charset="0"/>
                        <a:ea typeface="Times New Roman" panose="02020603050405020304" pitchFamily="18" charset="0"/>
                      </a:endParaRPr>
                    </a:p>
                  </a:txBody>
                  <a:tcPr marL="45720" marR="45720" marT="0" marB="0" anchor="ctr"/>
                </a:tc>
                <a:tc>
                  <a:txBody>
                    <a:bodyPr/>
                    <a:lstStyle/>
                    <a:p>
                      <a:pPr indent="182880" algn="just">
                        <a:lnSpc>
                          <a:spcPts val="1380"/>
                        </a:lnSpc>
                        <a:spcBef>
                          <a:spcPts val="100"/>
                        </a:spcBef>
                        <a:spcAft>
                          <a:spcPts val="100"/>
                        </a:spcAft>
                      </a:pPr>
                      <a:r>
                        <a:rPr lang="es-ES" sz="1400" dirty="0">
                          <a:effectLst/>
                        </a:rPr>
                        <a:t>Nacional</a:t>
                      </a:r>
                      <a:endParaRPr lang="es-MX" sz="1400" dirty="0">
                        <a:effectLst/>
                        <a:latin typeface="Arial" panose="020B0604020202020204" pitchFamily="34" charset="0"/>
                        <a:ea typeface="Times New Roman" panose="02020603050405020304" pitchFamily="18" charset="0"/>
                      </a:endParaRPr>
                    </a:p>
                  </a:txBody>
                  <a:tcPr marL="45720" marR="45720" marT="0" marB="0" anchor="ctr"/>
                </a:tc>
                <a:extLst>
                  <a:ext uri="{0D108BD9-81ED-4DB2-BD59-A6C34878D82A}">
                    <a16:rowId xmlns:a16="http://schemas.microsoft.com/office/drawing/2014/main" val="213690998"/>
                  </a:ext>
                </a:extLst>
              </a:tr>
              <a:tr h="278784">
                <a:tc>
                  <a:txBody>
                    <a:bodyPr/>
                    <a:lstStyle/>
                    <a:p>
                      <a:pPr indent="182880" algn="ctr">
                        <a:lnSpc>
                          <a:spcPts val="1380"/>
                        </a:lnSpc>
                        <a:spcBef>
                          <a:spcPts val="100"/>
                        </a:spcBef>
                        <a:spcAft>
                          <a:spcPts val="100"/>
                        </a:spcAft>
                      </a:pPr>
                      <a:r>
                        <a:rPr lang="es-ES" sz="1400">
                          <a:effectLst/>
                        </a:rPr>
                        <a:t>20</a:t>
                      </a:r>
                      <a:endParaRPr lang="es-MX" sz="1400">
                        <a:effectLst/>
                        <a:latin typeface="Arial" panose="020B0604020202020204" pitchFamily="34" charset="0"/>
                        <a:ea typeface="Times New Roman" panose="02020603050405020304" pitchFamily="18" charset="0"/>
                      </a:endParaRPr>
                    </a:p>
                  </a:txBody>
                  <a:tcPr marL="45720" marR="45720" marT="0" marB="0" anchor="ctr"/>
                </a:tc>
                <a:tc>
                  <a:txBody>
                    <a:bodyPr/>
                    <a:lstStyle/>
                    <a:p>
                      <a:pPr indent="182880" algn="just">
                        <a:lnSpc>
                          <a:spcPts val="1380"/>
                        </a:lnSpc>
                        <a:spcBef>
                          <a:spcPts val="100"/>
                        </a:spcBef>
                        <a:spcAft>
                          <a:spcPts val="100"/>
                        </a:spcAft>
                      </a:pPr>
                      <a:r>
                        <a:rPr lang="es-ES" sz="1400" dirty="0">
                          <a:effectLst/>
                        </a:rPr>
                        <a:t>Extranjera</a:t>
                      </a:r>
                      <a:endParaRPr lang="es-MX" sz="1400" dirty="0">
                        <a:effectLst/>
                        <a:latin typeface="Arial" panose="020B0604020202020204" pitchFamily="34" charset="0"/>
                        <a:ea typeface="Times New Roman" panose="02020603050405020304" pitchFamily="18" charset="0"/>
                      </a:endParaRPr>
                    </a:p>
                  </a:txBody>
                  <a:tcPr marL="45720" marR="45720" marT="0" marB="0" anchor="ctr"/>
                </a:tc>
                <a:extLst>
                  <a:ext uri="{0D108BD9-81ED-4DB2-BD59-A6C34878D82A}">
                    <a16:rowId xmlns:a16="http://schemas.microsoft.com/office/drawing/2014/main" val="2613850085"/>
                  </a:ext>
                </a:extLst>
              </a:tr>
              <a:tr h="278784">
                <a:tc>
                  <a:txBody>
                    <a:bodyPr/>
                    <a:lstStyle/>
                    <a:p>
                      <a:pPr indent="182880" algn="ctr">
                        <a:lnSpc>
                          <a:spcPts val="1380"/>
                        </a:lnSpc>
                        <a:spcBef>
                          <a:spcPts val="100"/>
                        </a:spcBef>
                        <a:spcAft>
                          <a:spcPts val="100"/>
                        </a:spcAft>
                      </a:pPr>
                      <a:r>
                        <a:rPr lang="es-ES" sz="1400">
                          <a:effectLst/>
                        </a:rPr>
                        <a:t>30</a:t>
                      </a:r>
                      <a:endParaRPr lang="es-MX" sz="1400">
                        <a:effectLst/>
                        <a:latin typeface="Arial" panose="020B0604020202020204" pitchFamily="34" charset="0"/>
                        <a:ea typeface="Times New Roman" panose="02020603050405020304" pitchFamily="18" charset="0"/>
                      </a:endParaRPr>
                    </a:p>
                  </a:txBody>
                  <a:tcPr marL="45720" marR="45720" marT="0" marB="0" anchor="ctr"/>
                </a:tc>
                <a:tc>
                  <a:txBody>
                    <a:bodyPr/>
                    <a:lstStyle/>
                    <a:p>
                      <a:pPr indent="182880" algn="just">
                        <a:lnSpc>
                          <a:spcPts val="1380"/>
                        </a:lnSpc>
                        <a:spcBef>
                          <a:spcPts val="100"/>
                        </a:spcBef>
                        <a:spcAft>
                          <a:spcPts val="100"/>
                        </a:spcAft>
                      </a:pPr>
                      <a:r>
                        <a:rPr lang="es-ES" sz="1400" dirty="0">
                          <a:effectLst/>
                        </a:rPr>
                        <a:t>Indizada</a:t>
                      </a:r>
                      <a:endParaRPr lang="es-MX" sz="1400" dirty="0">
                        <a:effectLst/>
                        <a:latin typeface="Arial" panose="020B0604020202020204" pitchFamily="34" charset="0"/>
                        <a:ea typeface="Times New Roman" panose="02020603050405020304" pitchFamily="18" charset="0"/>
                      </a:endParaRPr>
                    </a:p>
                  </a:txBody>
                  <a:tcPr marL="45720" marR="45720" marT="0" marB="0" anchor="ctr"/>
                </a:tc>
                <a:extLst>
                  <a:ext uri="{0D108BD9-81ED-4DB2-BD59-A6C34878D82A}">
                    <a16:rowId xmlns:a16="http://schemas.microsoft.com/office/drawing/2014/main" val="704885572"/>
                  </a:ext>
                </a:extLst>
              </a:tr>
            </a:tbl>
          </a:graphicData>
        </a:graphic>
      </p:graphicFrame>
    </p:spTree>
    <p:extLst>
      <p:ext uri="{BB962C8B-B14F-4D97-AF65-F5344CB8AC3E}">
        <p14:creationId xmlns:p14="http://schemas.microsoft.com/office/powerpoint/2010/main" val="185967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1110468"/>
          </a:xfrm>
          <a:prstGeom prst="rect">
            <a:avLst/>
          </a:prstGeom>
        </p:spPr>
        <p:txBody>
          <a:bodyPr spcFirstLastPara="1" wrap="square" lIns="0" tIns="0" rIns="0" bIns="0" anchor="t" anchorCtr="0">
            <a:noAutofit/>
          </a:bodyPr>
          <a:lstStyle/>
          <a:p>
            <a:pPr marL="0" lvl="0" indent="0" algn="l" rtl="0">
              <a:spcBef>
                <a:spcPts val="0"/>
              </a:spcBef>
              <a:spcAft>
                <a:spcPts val="0"/>
              </a:spcAft>
              <a:buSzPts val="2000"/>
              <a:buNone/>
            </a:pPr>
            <a:r>
              <a:rPr lang="es-MX" dirty="0"/>
              <a:t>El valor de la variable debe estar en el catálogo de </a:t>
            </a:r>
            <a:r>
              <a:rPr lang="es-MX" b="1" dirty="0"/>
              <a:t>Entidad</a:t>
            </a:r>
            <a:r>
              <a:rPr lang="es-MX" dirty="0"/>
              <a:t>.</a:t>
            </a:r>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Entidad del asegurado</a:t>
            </a:r>
          </a:p>
        </p:txBody>
      </p:sp>
      <p:graphicFrame>
        <p:nvGraphicFramePr>
          <p:cNvPr id="3" name="Tabla 2">
            <a:extLst>
              <a:ext uri="{FF2B5EF4-FFF2-40B4-BE49-F238E27FC236}">
                <a16:creationId xmlns:a16="http://schemas.microsoft.com/office/drawing/2014/main" id="{193FC63F-4C52-4565-BD3F-E43A5D657BD3}"/>
              </a:ext>
            </a:extLst>
          </p:cNvPr>
          <p:cNvGraphicFramePr>
            <a:graphicFrameLocks noGrp="1"/>
          </p:cNvGraphicFramePr>
          <p:nvPr>
            <p:extLst>
              <p:ext uri="{D42A27DB-BD31-4B8C-83A1-F6EECF244321}">
                <p14:modId xmlns:p14="http://schemas.microsoft.com/office/powerpoint/2010/main" val="2505779413"/>
              </p:ext>
            </p:extLst>
          </p:nvPr>
        </p:nvGraphicFramePr>
        <p:xfrm>
          <a:off x="3586038" y="2383548"/>
          <a:ext cx="4238045" cy="1738581"/>
        </p:xfrm>
        <a:graphic>
          <a:graphicData uri="http://schemas.openxmlformats.org/drawingml/2006/table">
            <a:tbl>
              <a:tblPr>
                <a:tableStyleId>{E8B1032C-EA38-4F05-BA0D-38AFFFC7BED3}</a:tableStyleId>
              </a:tblPr>
              <a:tblGrid>
                <a:gridCol w="1218400">
                  <a:extLst>
                    <a:ext uri="{9D8B030D-6E8A-4147-A177-3AD203B41FA5}">
                      <a16:colId xmlns:a16="http://schemas.microsoft.com/office/drawing/2014/main" val="1123678291"/>
                    </a:ext>
                  </a:extLst>
                </a:gridCol>
                <a:gridCol w="3019645">
                  <a:extLst>
                    <a:ext uri="{9D8B030D-6E8A-4147-A177-3AD203B41FA5}">
                      <a16:colId xmlns:a16="http://schemas.microsoft.com/office/drawing/2014/main" val="3416913185"/>
                    </a:ext>
                  </a:extLst>
                </a:gridCol>
              </a:tblGrid>
              <a:tr h="416673">
                <a:tc>
                  <a:txBody>
                    <a:bodyPr/>
                    <a:lstStyle/>
                    <a:p>
                      <a:pPr algn="ctr"/>
                      <a:r>
                        <a:rPr lang="es-ES" sz="1400" b="1" dirty="0">
                          <a:effectLst/>
                        </a:rPr>
                        <a:t>Clave</a:t>
                      </a:r>
                      <a:endParaRPr lang="es-MX"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algn="ctr"/>
                      <a:r>
                        <a:rPr lang="es-ES" sz="1400" b="1" dirty="0">
                          <a:effectLst/>
                        </a:rPr>
                        <a:t>Entidad federativa</a:t>
                      </a:r>
                      <a:endParaRPr lang="es-MX"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4191090839"/>
                  </a:ext>
                </a:extLst>
              </a:tr>
              <a:tr h="191922">
                <a:tc>
                  <a:txBody>
                    <a:bodyPr/>
                    <a:lstStyle/>
                    <a:p>
                      <a:pPr algn="ctr"/>
                      <a:r>
                        <a:rPr lang="es-ES" sz="1400">
                          <a:effectLst/>
                        </a:rPr>
                        <a:t>01</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effectLst/>
                        </a:rPr>
                        <a:t>Aguascalientes</a:t>
                      </a:r>
                      <a:endParaRPr lang="es-MX" sz="2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775530781"/>
                  </a:ext>
                </a:extLst>
              </a:tr>
              <a:tr h="191922">
                <a:tc>
                  <a:txBody>
                    <a:bodyPr/>
                    <a:lstStyle/>
                    <a:p>
                      <a:pPr algn="ctr"/>
                      <a:r>
                        <a:rPr lang="es-ES" sz="1400">
                          <a:effectLst/>
                        </a:rPr>
                        <a:t>02</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a:effectLst/>
                        </a:rPr>
                        <a:t>Baja California</a:t>
                      </a:r>
                      <a:endParaRPr lang="es-MX"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590892757"/>
                  </a:ext>
                </a:extLst>
              </a:tr>
              <a:tr h="191922">
                <a:tc>
                  <a:txBody>
                    <a:bodyPr/>
                    <a:lstStyle/>
                    <a:p>
                      <a:pPr algn="ctr"/>
                      <a:r>
                        <a:rPr lang="es-ES" sz="1400">
                          <a:effectLst/>
                        </a:rPr>
                        <a:t>03</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a:effectLst/>
                        </a:rPr>
                        <a:t>Baja California Sur</a:t>
                      </a:r>
                      <a:endParaRPr lang="es-MX"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769160668"/>
                  </a:ext>
                </a:extLst>
              </a:tr>
              <a:tr h="227276">
                <a:tc>
                  <a:txBody>
                    <a:bodyPr/>
                    <a:lstStyle/>
                    <a:p>
                      <a:pPr algn="ctr"/>
                      <a:r>
                        <a:rPr lang="es-ES" sz="1400">
                          <a:effectLst/>
                        </a:rPr>
                        <a:t>04</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a:effectLst/>
                        </a:rPr>
                        <a:t>Campeche</a:t>
                      </a:r>
                      <a:endParaRPr lang="es-MX"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4195874995"/>
                  </a:ext>
                </a:extLst>
              </a:tr>
              <a:tr h="227276">
                <a:tc>
                  <a:txBody>
                    <a:bodyPr/>
                    <a:lstStyle/>
                    <a:p>
                      <a:pPr algn="ctr"/>
                      <a:r>
                        <a:rPr lang="es-ES" sz="1400">
                          <a:effectLst/>
                        </a:rPr>
                        <a:t>05</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a:effectLst/>
                        </a:rPr>
                        <a:t>Coahuila</a:t>
                      </a:r>
                      <a:endParaRPr lang="es-MX"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753221087"/>
                  </a:ext>
                </a:extLst>
              </a:tr>
              <a:tr h="227276">
                <a:tc>
                  <a:txBody>
                    <a:bodyPr/>
                    <a:lstStyle/>
                    <a:p>
                      <a:pPr algn="ctr"/>
                      <a:r>
                        <a:rPr lang="es-ES" sz="1400">
                          <a:effectLst/>
                        </a:rPr>
                        <a:t>06</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effectLst/>
                        </a:rPr>
                        <a:t>Colima</a:t>
                      </a:r>
                      <a:endParaRPr lang="es-MX" sz="2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772485386"/>
                  </a:ext>
                </a:extLst>
              </a:tr>
            </a:tbl>
          </a:graphicData>
        </a:graphic>
      </p:graphicFrame>
      <p:sp>
        <p:nvSpPr>
          <p:cNvPr id="10" name="Google Shape;110;p18">
            <a:extLst>
              <a:ext uri="{FF2B5EF4-FFF2-40B4-BE49-F238E27FC236}">
                <a16:creationId xmlns:a16="http://schemas.microsoft.com/office/drawing/2014/main" id="{D33190CC-3C95-4D8A-85D0-74002CD3B19F}"/>
              </a:ext>
            </a:extLst>
          </p:cNvPr>
          <p:cNvSpPr txBox="1">
            <a:spLocks/>
          </p:cNvSpPr>
          <p:nvPr/>
        </p:nvSpPr>
        <p:spPr>
          <a:xfrm>
            <a:off x="3425739" y="4242946"/>
            <a:ext cx="4403751" cy="75842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r">
              <a:buFont typeface="Inria Serif Light"/>
              <a:buNone/>
            </a:pPr>
            <a:r>
              <a:rPr lang="es-MX" sz="1000" dirty="0"/>
              <a:t>El catálogo completo se encuentra en la liga: https://www.cnsf.gob.mx/Sistemas/Paginas/InformacionEstadistica.aspx  </a:t>
            </a:r>
          </a:p>
        </p:txBody>
      </p:sp>
      <p:pic>
        <p:nvPicPr>
          <p:cNvPr id="9" name="Imagen 8">
            <a:extLst>
              <a:ext uri="{FF2B5EF4-FFF2-40B4-BE49-F238E27FC236}">
                <a16:creationId xmlns:a16="http://schemas.microsoft.com/office/drawing/2014/main" id="{20BDFB17-C1FB-463F-AD4C-757BA7D0EA9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82006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612571" y="1175364"/>
            <a:ext cx="6365965" cy="3311100"/>
          </a:xfrm>
          <a:prstGeom prst="rect">
            <a:avLst/>
          </a:prstGeom>
        </p:spPr>
        <p:txBody>
          <a:bodyPr spcFirstLastPara="1" wrap="square" lIns="0" tIns="0" rIns="0" bIns="0" anchor="t" anchorCtr="0">
            <a:noAutofit/>
          </a:bodyPr>
          <a:lstStyle/>
          <a:p>
            <a:pPr marL="0" indent="0">
              <a:buNone/>
            </a:pPr>
            <a:r>
              <a:rPr lang="es-MX" sz="1400" dirty="0"/>
              <a:t>Se reportará la fecha a partir de la cual la póliza entre en vigor. Para los casos de seguro saldado o prorrogado se reportará la fecha correspondiente a la conversión.</a:t>
            </a:r>
          </a:p>
          <a:p>
            <a:pPr marL="285750" indent="-285750"/>
            <a:endParaRPr lang="es-MX" sz="1400" dirty="0"/>
          </a:p>
          <a:p>
            <a:pPr marL="285750" indent="-285750"/>
            <a:r>
              <a:rPr lang="es-MX" sz="1400" dirty="0"/>
              <a:t>La </a:t>
            </a:r>
            <a:r>
              <a:rPr lang="es-MX" sz="1400" b="1" dirty="0"/>
              <a:t>fecha inicio de vigencia</a:t>
            </a:r>
            <a:r>
              <a:rPr lang="es-MX" sz="1400" dirty="0"/>
              <a:t> debe ser </a:t>
            </a:r>
            <a:r>
              <a:rPr lang="es-MX" sz="1400" b="1" dirty="0"/>
              <a:t>menor o igual </a:t>
            </a:r>
            <a:r>
              <a:rPr lang="es-MX" sz="1400" dirty="0"/>
              <a:t>a fecha de alta del certificado.</a:t>
            </a:r>
          </a:p>
          <a:p>
            <a:pPr marL="285750" indent="-285750"/>
            <a:endParaRPr lang="es-MX" sz="1400" dirty="0"/>
          </a:p>
          <a:p>
            <a:pPr marL="285750" indent="-285750"/>
            <a:r>
              <a:rPr lang="es-MX" sz="1400" dirty="0"/>
              <a:t>La </a:t>
            </a:r>
            <a:r>
              <a:rPr lang="es-MX" sz="1400" b="1" dirty="0"/>
              <a:t>fecha inicio de vigencia</a:t>
            </a:r>
            <a:r>
              <a:rPr lang="es-MX" sz="1400" dirty="0"/>
              <a:t> debe ser </a:t>
            </a:r>
            <a:r>
              <a:rPr lang="es-MX" sz="1400" b="1" dirty="0"/>
              <a:t>menor o igual </a:t>
            </a:r>
            <a:r>
              <a:rPr lang="es-MX" sz="1400" dirty="0"/>
              <a:t>a fecha de baja del certificado.</a:t>
            </a:r>
          </a:p>
          <a:p>
            <a:pPr marL="285750" indent="-285750"/>
            <a:endParaRPr lang="es-MX" sz="1400" dirty="0"/>
          </a:p>
          <a:p>
            <a:pPr marL="0" lvl="0" indent="0" algn="l" rtl="0">
              <a:spcBef>
                <a:spcPts val="0"/>
              </a:spcBef>
              <a:spcAft>
                <a:spcPts val="0"/>
              </a:spcAft>
              <a:buSzPts val="2000"/>
              <a:buNone/>
            </a:pPr>
            <a:endParaRPr sz="18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inicio de vigencia</a:t>
            </a:r>
          </a:p>
        </p:txBody>
      </p:sp>
      <p:cxnSp>
        <p:nvCxnSpPr>
          <p:cNvPr id="4" name="Conector recto 3">
            <a:extLst>
              <a:ext uri="{FF2B5EF4-FFF2-40B4-BE49-F238E27FC236}">
                <a16:creationId xmlns:a16="http://schemas.microsoft.com/office/drawing/2014/main" id="{D6FF0502-077A-442D-BC80-EDC31CF8942D}"/>
              </a:ext>
            </a:extLst>
          </p:cNvPr>
          <p:cNvCxnSpPr>
            <a:cxnSpLocks/>
          </p:cNvCxnSpPr>
          <p:nvPr/>
        </p:nvCxnSpPr>
        <p:spPr>
          <a:xfrm>
            <a:off x="3212374" y="4531558"/>
            <a:ext cx="4549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570332C-339D-4B0A-B1AA-23EC04FDB128}"/>
              </a:ext>
            </a:extLst>
          </p:cNvPr>
          <p:cNvCxnSpPr>
            <a:cxnSpLocks/>
          </p:cNvCxnSpPr>
          <p:nvPr/>
        </p:nvCxnSpPr>
        <p:spPr>
          <a:xfrm>
            <a:off x="7360304" y="4054480"/>
            <a:ext cx="0" cy="685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0034320-4BF1-46AC-A5DC-5508F0D36351}"/>
              </a:ext>
            </a:extLst>
          </p:cNvPr>
          <p:cNvCxnSpPr>
            <a:cxnSpLocks/>
          </p:cNvCxnSpPr>
          <p:nvPr/>
        </p:nvCxnSpPr>
        <p:spPr>
          <a:xfrm>
            <a:off x="5789921" y="4061106"/>
            <a:ext cx="0" cy="635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8A5A6EB-F225-4E3E-9866-76C046C4DA11}"/>
              </a:ext>
            </a:extLst>
          </p:cNvPr>
          <p:cNvCxnSpPr>
            <a:cxnSpLocks/>
          </p:cNvCxnSpPr>
          <p:nvPr/>
        </p:nvCxnSpPr>
        <p:spPr>
          <a:xfrm>
            <a:off x="4206286" y="4067732"/>
            <a:ext cx="0" cy="619727"/>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F50609E-4821-4B13-B89B-AFF179110254}"/>
              </a:ext>
            </a:extLst>
          </p:cNvPr>
          <p:cNvSpPr txBox="1"/>
          <p:nvPr/>
        </p:nvSpPr>
        <p:spPr>
          <a:xfrm>
            <a:off x="6540137" y="4786096"/>
            <a:ext cx="1536779" cy="261610"/>
          </a:xfrm>
          <a:prstGeom prst="rect">
            <a:avLst/>
          </a:prstGeom>
          <a:noFill/>
        </p:spPr>
        <p:txBody>
          <a:bodyPr wrap="square" rtlCol="0">
            <a:spAutoFit/>
          </a:bodyPr>
          <a:lstStyle/>
          <a:p>
            <a:pPr algn="ctr"/>
            <a:r>
              <a:rPr lang="es-MX" sz="1100" dirty="0"/>
              <a:t>Febrero 2020</a:t>
            </a:r>
          </a:p>
        </p:txBody>
      </p:sp>
      <p:sp>
        <p:nvSpPr>
          <p:cNvPr id="14" name="CuadroTexto 13">
            <a:extLst>
              <a:ext uri="{FF2B5EF4-FFF2-40B4-BE49-F238E27FC236}">
                <a16:creationId xmlns:a16="http://schemas.microsoft.com/office/drawing/2014/main" id="{0A14798E-0808-432A-AE38-19042D165A8A}"/>
              </a:ext>
            </a:extLst>
          </p:cNvPr>
          <p:cNvSpPr txBox="1"/>
          <p:nvPr/>
        </p:nvSpPr>
        <p:spPr>
          <a:xfrm>
            <a:off x="5178618" y="4711600"/>
            <a:ext cx="1258957" cy="261610"/>
          </a:xfrm>
          <a:prstGeom prst="rect">
            <a:avLst/>
          </a:prstGeom>
          <a:noFill/>
        </p:spPr>
        <p:txBody>
          <a:bodyPr wrap="square" rtlCol="0">
            <a:spAutoFit/>
          </a:bodyPr>
          <a:lstStyle/>
          <a:p>
            <a:pPr algn="ctr"/>
            <a:r>
              <a:rPr lang="es-MX" sz="1100" dirty="0"/>
              <a:t>. . . </a:t>
            </a:r>
          </a:p>
        </p:txBody>
      </p:sp>
      <p:sp>
        <p:nvSpPr>
          <p:cNvPr id="15" name="CuadroTexto 14">
            <a:extLst>
              <a:ext uri="{FF2B5EF4-FFF2-40B4-BE49-F238E27FC236}">
                <a16:creationId xmlns:a16="http://schemas.microsoft.com/office/drawing/2014/main" id="{4D74623E-0ED0-43DD-B7E7-E9C26BB30DD7}"/>
              </a:ext>
            </a:extLst>
          </p:cNvPr>
          <p:cNvSpPr txBox="1"/>
          <p:nvPr/>
        </p:nvSpPr>
        <p:spPr>
          <a:xfrm>
            <a:off x="3520960" y="4737725"/>
            <a:ext cx="1292087" cy="261610"/>
          </a:xfrm>
          <a:prstGeom prst="rect">
            <a:avLst/>
          </a:prstGeom>
          <a:noFill/>
        </p:spPr>
        <p:txBody>
          <a:bodyPr wrap="square" rtlCol="0">
            <a:spAutoFit/>
          </a:bodyPr>
          <a:lstStyle/>
          <a:p>
            <a:pPr algn="ctr"/>
            <a:r>
              <a:rPr lang="es-MX" sz="1100" dirty="0"/>
              <a:t>Febrero 2000</a:t>
            </a:r>
          </a:p>
        </p:txBody>
      </p:sp>
      <p:sp>
        <p:nvSpPr>
          <p:cNvPr id="16" name="CuadroTexto 15">
            <a:extLst>
              <a:ext uri="{FF2B5EF4-FFF2-40B4-BE49-F238E27FC236}">
                <a16:creationId xmlns:a16="http://schemas.microsoft.com/office/drawing/2014/main" id="{D855E9B7-2637-4342-8C56-B42B123021CC}"/>
              </a:ext>
            </a:extLst>
          </p:cNvPr>
          <p:cNvSpPr txBox="1"/>
          <p:nvPr/>
        </p:nvSpPr>
        <p:spPr>
          <a:xfrm>
            <a:off x="3663850" y="3549526"/>
            <a:ext cx="1133062" cy="430887"/>
          </a:xfrm>
          <a:prstGeom prst="rect">
            <a:avLst/>
          </a:prstGeom>
          <a:noFill/>
        </p:spPr>
        <p:txBody>
          <a:bodyPr wrap="square" rtlCol="0">
            <a:spAutoFit/>
          </a:bodyPr>
          <a:lstStyle/>
          <a:p>
            <a:pPr algn="ctr"/>
            <a:r>
              <a:rPr lang="es-MX" sz="1100" dirty="0"/>
              <a:t>Fecha inicio de vigencia</a:t>
            </a:r>
          </a:p>
        </p:txBody>
      </p:sp>
      <p:sp>
        <p:nvSpPr>
          <p:cNvPr id="17" name="CuadroTexto 16">
            <a:extLst>
              <a:ext uri="{FF2B5EF4-FFF2-40B4-BE49-F238E27FC236}">
                <a16:creationId xmlns:a16="http://schemas.microsoft.com/office/drawing/2014/main" id="{493D7B43-B88B-4E92-A5A1-8CEEA6E2F027}"/>
              </a:ext>
            </a:extLst>
          </p:cNvPr>
          <p:cNvSpPr txBox="1"/>
          <p:nvPr/>
        </p:nvSpPr>
        <p:spPr>
          <a:xfrm>
            <a:off x="6731515" y="3492687"/>
            <a:ext cx="1205946" cy="261610"/>
          </a:xfrm>
          <a:prstGeom prst="rect">
            <a:avLst/>
          </a:prstGeom>
          <a:noFill/>
        </p:spPr>
        <p:txBody>
          <a:bodyPr wrap="square" rtlCol="0">
            <a:spAutoFit/>
          </a:bodyPr>
          <a:lstStyle/>
          <a:p>
            <a:pPr algn="ctr"/>
            <a:r>
              <a:rPr lang="es-MX" sz="1100" dirty="0"/>
              <a:t>Fecha de alta</a:t>
            </a:r>
          </a:p>
        </p:txBody>
      </p:sp>
      <p:cxnSp>
        <p:nvCxnSpPr>
          <p:cNvPr id="9" name="Conector recto de flecha 8">
            <a:extLst>
              <a:ext uri="{FF2B5EF4-FFF2-40B4-BE49-F238E27FC236}">
                <a16:creationId xmlns:a16="http://schemas.microsoft.com/office/drawing/2014/main" id="{796ECF8B-ADA8-4644-A592-ABE11CA1EA7C}"/>
              </a:ext>
            </a:extLst>
          </p:cNvPr>
          <p:cNvCxnSpPr>
            <a:cxnSpLocks/>
          </p:cNvCxnSpPr>
          <p:nvPr/>
        </p:nvCxnSpPr>
        <p:spPr>
          <a:xfrm flipH="1">
            <a:off x="3240252" y="4387004"/>
            <a:ext cx="4065674"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0" name="Abrir llave 9">
            <a:extLst>
              <a:ext uri="{FF2B5EF4-FFF2-40B4-BE49-F238E27FC236}">
                <a16:creationId xmlns:a16="http://schemas.microsoft.com/office/drawing/2014/main" id="{6C42914B-6454-4DD8-BBB4-48331F2323D4}"/>
              </a:ext>
            </a:extLst>
          </p:cNvPr>
          <p:cNvSpPr/>
          <p:nvPr/>
        </p:nvSpPr>
        <p:spPr>
          <a:xfrm rot="5400000">
            <a:off x="5227441" y="2190289"/>
            <a:ext cx="213905" cy="3922644"/>
          </a:xfrm>
          <a:prstGeom prst="leftBrace">
            <a:avLst>
              <a:gd name="adj1" fmla="val 8333"/>
              <a:gd name="adj2" fmla="val 7974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sz="1100"/>
          </a:p>
        </p:txBody>
      </p:sp>
      <p:sp>
        <p:nvSpPr>
          <p:cNvPr id="20" name="CuadroTexto 19">
            <a:extLst>
              <a:ext uri="{FF2B5EF4-FFF2-40B4-BE49-F238E27FC236}">
                <a16:creationId xmlns:a16="http://schemas.microsoft.com/office/drawing/2014/main" id="{42EF27BC-E561-4912-BC72-DE5761AF1DA1}"/>
              </a:ext>
            </a:extLst>
          </p:cNvPr>
          <p:cNvSpPr txBox="1"/>
          <p:nvPr/>
        </p:nvSpPr>
        <p:spPr>
          <a:xfrm>
            <a:off x="5179329" y="3690234"/>
            <a:ext cx="1133062" cy="261610"/>
          </a:xfrm>
          <a:prstGeom prst="rect">
            <a:avLst/>
          </a:prstGeom>
          <a:noFill/>
        </p:spPr>
        <p:txBody>
          <a:bodyPr wrap="square" rtlCol="0">
            <a:spAutoFit/>
          </a:bodyPr>
          <a:lstStyle/>
          <a:p>
            <a:pPr algn="ctr"/>
            <a:r>
              <a:rPr lang="es-MX" sz="1100" dirty="0"/>
              <a:t>&lt;=</a:t>
            </a:r>
          </a:p>
        </p:txBody>
      </p:sp>
      <p:cxnSp>
        <p:nvCxnSpPr>
          <p:cNvPr id="24" name="Conector recto de flecha 23">
            <a:extLst>
              <a:ext uri="{FF2B5EF4-FFF2-40B4-BE49-F238E27FC236}">
                <a16:creationId xmlns:a16="http://schemas.microsoft.com/office/drawing/2014/main" id="{49701782-575D-4F69-9BCE-8F722787D129}"/>
              </a:ext>
            </a:extLst>
          </p:cNvPr>
          <p:cNvCxnSpPr>
            <a:cxnSpLocks/>
          </p:cNvCxnSpPr>
          <p:nvPr/>
        </p:nvCxnSpPr>
        <p:spPr>
          <a:xfrm>
            <a:off x="7368062" y="4113783"/>
            <a:ext cx="0" cy="328403"/>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8AA27EC6-7C04-488B-8A1B-3E8CEC408D9F}"/>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
        <p:nvSpPr>
          <p:cNvPr id="23" name="CuadroTexto 22">
            <a:extLst>
              <a:ext uri="{FF2B5EF4-FFF2-40B4-BE49-F238E27FC236}">
                <a16:creationId xmlns:a16="http://schemas.microsoft.com/office/drawing/2014/main" id="{7A15E3BF-8A34-4F05-A89B-05E2A010C049}"/>
              </a:ext>
            </a:extLst>
          </p:cNvPr>
          <p:cNvSpPr txBox="1"/>
          <p:nvPr/>
        </p:nvSpPr>
        <p:spPr>
          <a:xfrm>
            <a:off x="6800095" y="3794221"/>
            <a:ext cx="1205946" cy="261610"/>
          </a:xfrm>
          <a:prstGeom prst="rect">
            <a:avLst/>
          </a:prstGeom>
          <a:noFill/>
        </p:spPr>
        <p:txBody>
          <a:bodyPr wrap="square" rtlCol="0">
            <a:spAutoFit/>
          </a:bodyPr>
          <a:lstStyle/>
          <a:p>
            <a:pPr algn="ctr"/>
            <a:r>
              <a:rPr lang="es-MX" sz="1100" dirty="0"/>
              <a:t>Fecha de baja</a:t>
            </a:r>
          </a:p>
        </p:txBody>
      </p:sp>
      <p:cxnSp>
        <p:nvCxnSpPr>
          <p:cNvPr id="18" name="Conector recto de flecha 17">
            <a:extLst>
              <a:ext uri="{FF2B5EF4-FFF2-40B4-BE49-F238E27FC236}">
                <a16:creationId xmlns:a16="http://schemas.microsoft.com/office/drawing/2014/main" id="{578E62CF-1FB3-40C8-A2AD-F3A32CE26753}"/>
              </a:ext>
            </a:extLst>
          </p:cNvPr>
          <p:cNvCxnSpPr>
            <a:cxnSpLocks/>
            <a:stCxn id="17" idx="1"/>
          </p:cNvCxnSpPr>
          <p:nvPr/>
        </p:nvCxnSpPr>
        <p:spPr>
          <a:xfrm flipH="1">
            <a:off x="6077494" y="3623492"/>
            <a:ext cx="654021" cy="1626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Conector recto de flecha 27">
            <a:extLst>
              <a:ext uri="{FF2B5EF4-FFF2-40B4-BE49-F238E27FC236}">
                <a16:creationId xmlns:a16="http://schemas.microsoft.com/office/drawing/2014/main" id="{D07F4F94-7A6B-436E-A1E5-6404979A004D}"/>
              </a:ext>
            </a:extLst>
          </p:cNvPr>
          <p:cNvCxnSpPr>
            <a:cxnSpLocks/>
            <a:stCxn id="23" idx="1"/>
          </p:cNvCxnSpPr>
          <p:nvPr/>
        </p:nvCxnSpPr>
        <p:spPr>
          <a:xfrm flipH="1" flipV="1">
            <a:off x="6077494" y="3828577"/>
            <a:ext cx="722601" cy="964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2103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545285" y="1010194"/>
            <a:ext cx="5925300" cy="3590520"/>
          </a:xfrm>
          <a:prstGeom prst="rect">
            <a:avLst/>
          </a:prstGeom>
        </p:spPr>
        <p:txBody>
          <a:bodyPr spcFirstLastPara="1" wrap="square" lIns="0" tIns="0" rIns="0" bIns="0" anchor="t" anchorCtr="0">
            <a:noAutofit/>
          </a:bodyPr>
          <a:lstStyle/>
          <a:p>
            <a:pPr marL="285750" indent="-285750"/>
            <a:endParaRPr lang="es-MX" sz="1400" dirty="0"/>
          </a:p>
          <a:p>
            <a:pPr marL="285750" indent="-285750"/>
            <a:endParaRPr lang="es-MX" sz="1400" dirty="0"/>
          </a:p>
          <a:p>
            <a:pPr marL="285750" indent="-285750"/>
            <a:r>
              <a:rPr lang="es-MX" sz="1400" dirty="0"/>
              <a:t>La </a:t>
            </a:r>
            <a:r>
              <a:rPr lang="es-MX" sz="1400" b="1" dirty="0"/>
              <a:t>fecha inicio de vigencia</a:t>
            </a:r>
            <a:r>
              <a:rPr lang="es-MX" sz="1400" dirty="0"/>
              <a:t> debe ser </a:t>
            </a:r>
            <a:r>
              <a:rPr lang="es-MX" sz="1400" b="1" dirty="0"/>
              <a:t>menor o igual </a:t>
            </a:r>
            <a:r>
              <a:rPr lang="es-MX" sz="1400" dirty="0"/>
              <a:t>a fecha fin de vigencia.</a:t>
            </a:r>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inicio de vigencia</a:t>
            </a:r>
          </a:p>
        </p:txBody>
      </p:sp>
      <p:cxnSp>
        <p:nvCxnSpPr>
          <p:cNvPr id="4" name="Conector recto 3">
            <a:extLst>
              <a:ext uri="{FF2B5EF4-FFF2-40B4-BE49-F238E27FC236}">
                <a16:creationId xmlns:a16="http://schemas.microsoft.com/office/drawing/2014/main" id="{D6FF0502-077A-442D-BC80-EDC31CF8942D}"/>
              </a:ext>
            </a:extLst>
          </p:cNvPr>
          <p:cNvCxnSpPr/>
          <p:nvPr/>
        </p:nvCxnSpPr>
        <p:spPr>
          <a:xfrm>
            <a:off x="3198055" y="3690439"/>
            <a:ext cx="5327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570332C-339D-4B0A-B1AA-23EC04FDB128}"/>
              </a:ext>
            </a:extLst>
          </p:cNvPr>
          <p:cNvCxnSpPr>
            <a:cxnSpLocks/>
          </p:cNvCxnSpPr>
          <p:nvPr/>
        </p:nvCxnSpPr>
        <p:spPr>
          <a:xfrm>
            <a:off x="7345985" y="3213361"/>
            <a:ext cx="0" cy="714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0034320-4BF1-46AC-A5DC-5508F0D36351}"/>
              </a:ext>
            </a:extLst>
          </p:cNvPr>
          <p:cNvCxnSpPr>
            <a:cxnSpLocks/>
          </p:cNvCxnSpPr>
          <p:nvPr/>
        </p:nvCxnSpPr>
        <p:spPr>
          <a:xfrm>
            <a:off x="5775602" y="3219987"/>
            <a:ext cx="0" cy="716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8A5A6EB-F225-4E3E-9866-76C046C4DA11}"/>
              </a:ext>
            </a:extLst>
          </p:cNvPr>
          <p:cNvCxnSpPr>
            <a:cxnSpLocks/>
          </p:cNvCxnSpPr>
          <p:nvPr/>
        </p:nvCxnSpPr>
        <p:spPr>
          <a:xfrm>
            <a:off x="4191967" y="3226613"/>
            <a:ext cx="0" cy="666119"/>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F50609E-4821-4B13-B89B-AFF179110254}"/>
              </a:ext>
            </a:extLst>
          </p:cNvPr>
          <p:cNvSpPr txBox="1"/>
          <p:nvPr/>
        </p:nvSpPr>
        <p:spPr>
          <a:xfrm>
            <a:off x="6712532" y="3973279"/>
            <a:ext cx="1351604" cy="307777"/>
          </a:xfrm>
          <a:prstGeom prst="rect">
            <a:avLst/>
          </a:prstGeom>
          <a:noFill/>
        </p:spPr>
        <p:txBody>
          <a:bodyPr wrap="square" rtlCol="0">
            <a:spAutoFit/>
          </a:bodyPr>
          <a:lstStyle/>
          <a:p>
            <a:pPr algn="ctr"/>
            <a:r>
              <a:rPr lang="es-MX" dirty="0"/>
              <a:t>Febrero 2020</a:t>
            </a:r>
          </a:p>
        </p:txBody>
      </p:sp>
      <p:sp>
        <p:nvSpPr>
          <p:cNvPr id="14" name="CuadroTexto 13">
            <a:extLst>
              <a:ext uri="{FF2B5EF4-FFF2-40B4-BE49-F238E27FC236}">
                <a16:creationId xmlns:a16="http://schemas.microsoft.com/office/drawing/2014/main" id="{0A14798E-0808-432A-AE38-19042D165A8A}"/>
              </a:ext>
            </a:extLst>
          </p:cNvPr>
          <p:cNvSpPr txBox="1"/>
          <p:nvPr/>
        </p:nvSpPr>
        <p:spPr>
          <a:xfrm>
            <a:off x="5199133" y="3887898"/>
            <a:ext cx="1258957" cy="307777"/>
          </a:xfrm>
          <a:prstGeom prst="rect">
            <a:avLst/>
          </a:prstGeom>
          <a:noFill/>
        </p:spPr>
        <p:txBody>
          <a:bodyPr wrap="square" rtlCol="0">
            <a:spAutoFit/>
          </a:bodyPr>
          <a:lstStyle/>
          <a:p>
            <a:pPr algn="ctr"/>
            <a:r>
              <a:rPr lang="es-MX" dirty="0"/>
              <a:t>. . . </a:t>
            </a:r>
          </a:p>
        </p:txBody>
      </p:sp>
      <p:sp>
        <p:nvSpPr>
          <p:cNvPr id="15" name="CuadroTexto 14">
            <a:extLst>
              <a:ext uri="{FF2B5EF4-FFF2-40B4-BE49-F238E27FC236}">
                <a16:creationId xmlns:a16="http://schemas.microsoft.com/office/drawing/2014/main" id="{4D74623E-0ED0-43DD-B7E7-E9C26BB30DD7}"/>
              </a:ext>
            </a:extLst>
          </p:cNvPr>
          <p:cNvSpPr txBox="1"/>
          <p:nvPr/>
        </p:nvSpPr>
        <p:spPr>
          <a:xfrm>
            <a:off x="3576310" y="3940149"/>
            <a:ext cx="1292087" cy="307777"/>
          </a:xfrm>
          <a:prstGeom prst="rect">
            <a:avLst/>
          </a:prstGeom>
          <a:noFill/>
        </p:spPr>
        <p:txBody>
          <a:bodyPr wrap="square" rtlCol="0">
            <a:spAutoFit/>
          </a:bodyPr>
          <a:lstStyle/>
          <a:p>
            <a:r>
              <a:rPr lang="es-MX" dirty="0"/>
              <a:t>Febrero 2000</a:t>
            </a:r>
          </a:p>
        </p:txBody>
      </p:sp>
      <p:sp>
        <p:nvSpPr>
          <p:cNvPr id="16" name="CuadroTexto 15">
            <a:extLst>
              <a:ext uri="{FF2B5EF4-FFF2-40B4-BE49-F238E27FC236}">
                <a16:creationId xmlns:a16="http://schemas.microsoft.com/office/drawing/2014/main" id="{D855E9B7-2637-4342-8C56-B42B123021CC}"/>
              </a:ext>
            </a:extLst>
          </p:cNvPr>
          <p:cNvSpPr txBox="1"/>
          <p:nvPr/>
        </p:nvSpPr>
        <p:spPr>
          <a:xfrm>
            <a:off x="3626671" y="2681192"/>
            <a:ext cx="1133062" cy="523220"/>
          </a:xfrm>
          <a:prstGeom prst="rect">
            <a:avLst/>
          </a:prstGeom>
          <a:noFill/>
        </p:spPr>
        <p:txBody>
          <a:bodyPr wrap="square" rtlCol="0">
            <a:spAutoFit/>
          </a:bodyPr>
          <a:lstStyle/>
          <a:p>
            <a:pPr algn="ctr"/>
            <a:r>
              <a:rPr lang="es-MX" dirty="0"/>
              <a:t>Fecha inicio de vigencia</a:t>
            </a:r>
          </a:p>
        </p:txBody>
      </p:sp>
      <p:sp>
        <p:nvSpPr>
          <p:cNvPr id="17" name="CuadroTexto 16">
            <a:extLst>
              <a:ext uri="{FF2B5EF4-FFF2-40B4-BE49-F238E27FC236}">
                <a16:creationId xmlns:a16="http://schemas.microsoft.com/office/drawing/2014/main" id="{493D7B43-B88B-4E92-A5A1-8CEEA6E2F027}"/>
              </a:ext>
            </a:extLst>
          </p:cNvPr>
          <p:cNvSpPr txBox="1"/>
          <p:nvPr/>
        </p:nvSpPr>
        <p:spPr>
          <a:xfrm>
            <a:off x="6746587" y="2608025"/>
            <a:ext cx="1205946" cy="523220"/>
          </a:xfrm>
          <a:prstGeom prst="rect">
            <a:avLst/>
          </a:prstGeom>
          <a:noFill/>
        </p:spPr>
        <p:txBody>
          <a:bodyPr wrap="square" rtlCol="0">
            <a:spAutoFit/>
          </a:bodyPr>
          <a:lstStyle/>
          <a:p>
            <a:pPr algn="ctr"/>
            <a:r>
              <a:rPr lang="es-MX" dirty="0"/>
              <a:t>Fecha fin de vigencia</a:t>
            </a:r>
          </a:p>
        </p:txBody>
      </p:sp>
      <p:cxnSp>
        <p:nvCxnSpPr>
          <p:cNvPr id="9" name="Conector recto de flecha 8">
            <a:extLst>
              <a:ext uri="{FF2B5EF4-FFF2-40B4-BE49-F238E27FC236}">
                <a16:creationId xmlns:a16="http://schemas.microsoft.com/office/drawing/2014/main" id="{796ECF8B-ADA8-4644-A592-ABE11CA1EA7C}"/>
              </a:ext>
            </a:extLst>
          </p:cNvPr>
          <p:cNvCxnSpPr>
            <a:cxnSpLocks/>
          </p:cNvCxnSpPr>
          <p:nvPr/>
        </p:nvCxnSpPr>
        <p:spPr>
          <a:xfrm flipH="1">
            <a:off x="3175859" y="3546973"/>
            <a:ext cx="4065674"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0" name="Abrir llave 9">
            <a:extLst>
              <a:ext uri="{FF2B5EF4-FFF2-40B4-BE49-F238E27FC236}">
                <a16:creationId xmlns:a16="http://schemas.microsoft.com/office/drawing/2014/main" id="{6C42914B-6454-4DD8-BBB4-48331F2323D4}"/>
              </a:ext>
            </a:extLst>
          </p:cNvPr>
          <p:cNvSpPr/>
          <p:nvPr/>
        </p:nvSpPr>
        <p:spPr>
          <a:xfrm rot="5400000">
            <a:off x="5120677" y="1351264"/>
            <a:ext cx="331304" cy="3922644"/>
          </a:xfrm>
          <a:prstGeom prst="leftBrace">
            <a:avLst>
              <a:gd name="adj1" fmla="val 8333"/>
              <a:gd name="adj2" fmla="val 7974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20" name="CuadroTexto 19">
            <a:extLst>
              <a:ext uri="{FF2B5EF4-FFF2-40B4-BE49-F238E27FC236}">
                <a16:creationId xmlns:a16="http://schemas.microsoft.com/office/drawing/2014/main" id="{42EF27BC-E561-4912-BC72-DE5761AF1DA1}"/>
              </a:ext>
            </a:extLst>
          </p:cNvPr>
          <p:cNvSpPr txBox="1"/>
          <p:nvPr/>
        </p:nvSpPr>
        <p:spPr>
          <a:xfrm>
            <a:off x="5150858" y="2796864"/>
            <a:ext cx="1133062" cy="307777"/>
          </a:xfrm>
          <a:prstGeom prst="rect">
            <a:avLst/>
          </a:prstGeom>
          <a:noFill/>
        </p:spPr>
        <p:txBody>
          <a:bodyPr wrap="square" rtlCol="0">
            <a:spAutoFit/>
          </a:bodyPr>
          <a:lstStyle/>
          <a:p>
            <a:pPr algn="ctr"/>
            <a:r>
              <a:rPr lang="es-MX" dirty="0"/>
              <a:t>&lt;=</a:t>
            </a:r>
          </a:p>
        </p:txBody>
      </p:sp>
      <p:cxnSp>
        <p:nvCxnSpPr>
          <p:cNvPr id="24" name="Conector recto de flecha 23">
            <a:extLst>
              <a:ext uri="{FF2B5EF4-FFF2-40B4-BE49-F238E27FC236}">
                <a16:creationId xmlns:a16="http://schemas.microsoft.com/office/drawing/2014/main" id="{49701782-575D-4F69-9BCE-8F722787D129}"/>
              </a:ext>
            </a:extLst>
          </p:cNvPr>
          <p:cNvCxnSpPr>
            <a:cxnSpLocks/>
          </p:cNvCxnSpPr>
          <p:nvPr/>
        </p:nvCxnSpPr>
        <p:spPr>
          <a:xfrm>
            <a:off x="7353743" y="3161212"/>
            <a:ext cx="0" cy="439855"/>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C6527C4A-3100-4099-9B13-0240EDF179A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52488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519160" y="1071900"/>
            <a:ext cx="6346166" cy="3311100"/>
          </a:xfrm>
          <a:prstGeom prst="rect">
            <a:avLst/>
          </a:prstGeom>
        </p:spPr>
        <p:txBody>
          <a:bodyPr spcFirstLastPara="1" wrap="square" lIns="0" tIns="0" rIns="0" bIns="0" anchor="t" anchorCtr="0">
            <a:noAutofit/>
          </a:bodyPr>
          <a:lstStyle/>
          <a:p>
            <a:pPr marL="0" indent="0" algn="just">
              <a:lnSpc>
                <a:spcPct val="114999"/>
              </a:lnSpc>
              <a:buNone/>
            </a:pPr>
            <a:r>
              <a:rPr lang="es-MX" sz="1400" dirty="0"/>
              <a:t>Se reportará la fecha en que finalice la vigencia de la póliza. </a:t>
            </a:r>
            <a:endParaRPr lang="es-ES"/>
          </a:p>
          <a:p>
            <a:pPr marL="0" indent="0" algn="just">
              <a:lnSpc>
                <a:spcPct val="100000"/>
              </a:lnSpc>
              <a:buNone/>
            </a:pPr>
            <a:endParaRPr lang="es-MX" sz="1400" dirty="0"/>
          </a:p>
          <a:p>
            <a:pPr marL="0" indent="0" algn="just">
              <a:lnSpc>
                <a:spcPct val="114999"/>
              </a:lnSpc>
              <a:buNone/>
            </a:pPr>
            <a:r>
              <a:rPr lang="es-MX" sz="1400" dirty="0"/>
              <a:t>Para los seguros vitalicios en los que se desconozca el fin de vigencia se reportará |99991231|</a:t>
            </a:r>
            <a:endParaRPr lang="es-MX"/>
          </a:p>
          <a:p>
            <a:pPr marL="0" indent="0" algn="just">
              <a:lnSpc>
                <a:spcPct val="100000"/>
              </a:lnSpc>
              <a:buNone/>
            </a:pPr>
            <a:endParaRPr lang="es-MX" sz="1400" dirty="0"/>
          </a:p>
          <a:p>
            <a:pPr marL="0" indent="0" algn="just">
              <a:lnSpc>
                <a:spcPct val="114999"/>
              </a:lnSpc>
              <a:buNone/>
            </a:pPr>
            <a:r>
              <a:rPr lang="es-MX" sz="1400" dirty="0"/>
              <a:t>En los casos de seguro saldado y prorrogado, se deberá reportar la fecha de fin de vigencia que corresponda a la conversión.</a:t>
            </a:r>
            <a:endParaRPr lang="es-MX"/>
          </a:p>
          <a:p>
            <a:pPr marL="285750" indent="-285750">
              <a:lnSpc>
                <a:spcPct val="100000"/>
              </a:lnSpc>
            </a:pPr>
            <a:endParaRPr lang="es-MX" sz="1400" dirty="0"/>
          </a:p>
          <a:p>
            <a:pPr marL="285750" indent="-285750"/>
            <a:r>
              <a:rPr lang="es-MX" sz="1400" dirty="0"/>
              <a:t>La </a:t>
            </a:r>
            <a:r>
              <a:rPr lang="es-MX" sz="1400" b="1" dirty="0"/>
              <a:t>fecha fin de vigencia</a:t>
            </a:r>
            <a:r>
              <a:rPr lang="es-MX" sz="1400" dirty="0"/>
              <a:t> debe ser </a:t>
            </a:r>
            <a:r>
              <a:rPr lang="es-MX" sz="1400" b="1" dirty="0"/>
              <a:t>mayor o igual </a:t>
            </a:r>
            <a:r>
              <a:rPr lang="es-MX" sz="1400" dirty="0"/>
              <a:t>a fecha de baja del certificado.</a:t>
            </a:r>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fin de vigencia</a:t>
            </a:r>
          </a:p>
        </p:txBody>
      </p:sp>
      <p:cxnSp>
        <p:nvCxnSpPr>
          <p:cNvPr id="4" name="Conector recto 3">
            <a:extLst>
              <a:ext uri="{FF2B5EF4-FFF2-40B4-BE49-F238E27FC236}">
                <a16:creationId xmlns:a16="http://schemas.microsoft.com/office/drawing/2014/main" id="{D6FF0502-077A-442D-BC80-EDC31CF8942D}"/>
              </a:ext>
            </a:extLst>
          </p:cNvPr>
          <p:cNvCxnSpPr/>
          <p:nvPr/>
        </p:nvCxnSpPr>
        <p:spPr>
          <a:xfrm>
            <a:off x="2999536" y="4259063"/>
            <a:ext cx="5327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570332C-339D-4B0A-B1AA-23EC04FDB128}"/>
              </a:ext>
            </a:extLst>
          </p:cNvPr>
          <p:cNvCxnSpPr/>
          <p:nvPr/>
        </p:nvCxnSpPr>
        <p:spPr>
          <a:xfrm>
            <a:off x="7147466" y="3781985"/>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0034320-4BF1-46AC-A5DC-5508F0D36351}"/>
              </a:ext>
            </a:extLst>
          </p:cNvPr>
          <p:cNvCxnSpPr/>
          <p:nvPr/>
        </p:nvCxnSpPr>
        <p:spPr>
          <a:xfrm>
            <a:off x="5577083" y="3788611"/>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8A5A6EB-F225-4E3E-9866-76C046C4DA11}"/>
              </a:ext>
            </a:extLst>
          </p:cNvPr>
          <p:cNvCxnSpPr/>
          <p:nvPr/>
        </p:nvCxnSpPr>
        <p:spPr>
          <a:xfrm>
            <a:off x="3993448" y="3795237"/>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F50609E-4821-4B13-B89B-AFF179110254}"/>
              </a:ext>
            </a:extLst>
          </p:cNvPr>
          <p:cNvSpPr txBox="1"/>
          <p:nvPr/>
        </p:nvSpPr>
        <p:spPr>
          <a:xfrm>
            <a:off x="6696893" y="4709638"/>
            <a:ext cx="1402078" cy="276999"/>
          </a:xfrm>
          <a:prstGeom prst="rect">
            <a:avLst/>
          </a:prstGeom>
          <a:noFill/>
        </p:spPr>
        <p:txBody>
          <a:bodyPr wrap="square" lIns="91440" tIns="45720" rIns="91440" bIns="45720" rtlCol="0" anchor="t">
            <a:spAutoFit/>
          </a:bodyPr>
          <a:lstStyle/>
          <a:p>
            <a:pPr algn="ctr"/>
            <a:r>
              <a:rPr lang="es-MX" sz="1200" dirty="0"/>
              <a:t>Febrero 2021</a:t>
            </a:r>
          </a:p>
        </p:txBody>
      </p:sp>
      <p:sp>
        <p:nvSpPr>
          <p:cNvPr id="14" name="CuadroTexto 13">
            <a:extLst>
              <a:ext uri="{FF2B5EF4-FFF2-40B4-BE49-F238E27FC236}">
                <a16:creationId xmlns:a16="http://schemas.microsoft.com/office/drawing/2014/main" id="{0A14798E-0808-432A-AE38-19042D165A8A}"/>
              </a:ext>
            </a:extLst>
          </p:cNvPr>
          <p:cNvSpPr txBox="1"/>
          <p:nvPr/>
        </p:nvSpPr>
        <p:spPr>
          <a:xfrm>
            <a:off x="5018031" y="4752613"/>
            <a:ext cx="1258957" cy="307777"/>
          </a:xfrm>
          <a:prstGeom prst="rect">
            <a:avLst/>
          </a:prstGeom>
          <a:noFill/>
        </p:spPr>
        <p:txBody>
          <a:bodyPr wrap="square" rtlCol="0">
            <a:spAutoFit/>
          </a:bodyPr>
          <a:lstStyle/>
          <a:p>
            <a:pPr algn="ctr"/>
            <a:r>
              <a:rPr lang="es-MX" dirty="0"/>
              <a:t>. . . </a:t>
            </a:r>
          </a:p>
        </p:txBody>
      </p:sp>
      <p:sp>
        <p:nvSpPr>
          <p:cNvPr id="15" name="CuadroTexto 14">
            <a:extLst>
              <a:ext uri="{FF2B5EF4-FFF2-40B4-BE49-F238E27FC236}">
                <a16:creationId xmlns:a16="http://schemas.microsoft.com/office/drawing/2014/main" id="{4D74623E-0ED0-43DD-B7E7-E9C26BB30DD7}"/>
              </a:ext>
            </a:extLst>
          </p:cNvPr>
          <p:cNvSpPr txBox="1"/>
          <p:nvPr/>
        </p:nvSpPr>
        <p:spPr>
          <a:xfrm>
            <a:off x="3277832" y="4756020"/>
            <a:ext cx="1292087" cy="276999"/>
          </a:xfrm>
          <a:prstGeom prst="rect">
            <a:avLst/>
          </a:prstGeom>
          <a:noFill/>
        </p:spPr>
        <p:txBody>
          <a:bodyPr wrap="square" lIns="91440" tIns="45720" rIns="91440" bIns="45720" rtlCol="0" anchor="t">
            <a:spAutoFit/>
          </a:bodyPr>
          <a:lstStyle/>
          <a:p>
            <a:r>
              <a:rPr lang="es-MX" sz="1200" dirty="0"/>
              <a:t>Febrero 2020</a:t>
            </a:r>
          </a:p>
        </p:txBody>
      </p:sp>
      <p:sp>
        <p:nvSpPr>
          <p:cNvPr id="16" name="CuadroTexto 15">
            <a:extLst>
              <a:ext uri="{FF2B5EF4-FFF2-40B4-BE49-F238E27FC236}">
                <a16:creationId xmlns:a16="http://schemas.microsoft.com/office/drawing/2014/main" id="{D855E9B7-2637-4342-8C56-B42B123021CC}"/>
              </a:ext>
            </a:extLst>
          </p:cNvPr>
          <p:cNvSpPr txBox="1"/>
          <p:nvPr/>
        </p:nvSpPr>
        <p:spPr>
          <a:xfrm>
            <a:off x="3417000" y="3387041"/>
            <a:ext cx="1133062" cy="276999"/>
          </a:xfrm>
          <a:prstGeom prst="rect">
            <a:avLst/>
          </a:prstGeom>
          <a:noFill/>
        </p:spPr>
        <p:txBody>
          <a:bodyPr wrap="square" lIns="91440" tIns="45720" rIns="91440" bIns="45720" rtlCol="0" anchor="t">
            <a:spAutoFit/>
          </a:bodyPr>
          <a:lstStyle/>
          <a:p>
            <a:pPr algn="ctr"/>
            <a:r>
              <a:rPr lang="es-MX" sz="1200" dirty="0"/>
              <a:t>Fecha baja</a:t>
            </a:r>
          </a:p>
        </p:txBody>
      </p:sp>
      <p:sp>
        <p:nvSpPr>
          <p:cNvPr id="17" name="CuadroTexto 16">
            <a:extLst>
              <a:ext uri="{FF2B5EF4-FFF2-40B4-BE49-F238E27FC236}">
                <a16:creationId xmlns:a16="http://schemas.microsoft.com/office/drawing/2014/main" id="{493D7B43-B88B-4E92-A5A1-8CEEA6E2F027}"/>
              </a:ext>
            </a:extLst>
          </p:cNvPr>
          <p:cNvSpPr txBox="1"/>
          <p:nvPr/>
        </p:nvSpPr>
        <p:spPr>
          <a:xfrm>
            <a:off x="6300086" y="3338609"/>
            <a:ext cx="1894679" cy="276999"/>
          </a:xfrm>
          <a:prstGeom prst="rect">
            <a:avLst/>
          </a:prstGeom>
          <a:noFill/>
        </p:spPr>
        <p:txBody>
          <a:bodyPr wrap="square" lIns="91440" tIns="45720" rIns="91440" bIns="45720" rtlCol="0" anchor="t">
            <a:spAutoFit/>
          </a:bodyPr>
          <a:lstStyle/>
          <a:p>
            <a:pPr algn="ctr"/>
            <a:r>
              <a:rPr lang="es-MX" sz="1200" dirty="0"/>
              <a:t>Fecha fin de vigencia</a:t>
            </a:r>
          </a:p>
        </p:txBody>
      </p:sp>
      <p:cxnSp>
        <p:nvCxnSpPr>
          <p:cNvPr id="9" name="Conector recto de flecha 8">
            <a:extLst>
              <a:ext uri="{FF2B5EF4-FFF2-40B4-BE49-F238E27FC236}">
                <a16:creationId xmlns:a16="http://schemas.microsoft.com/office/drawing/2014/main" id="{796ECF8B-ADA8-4644-A592-ABE11CA1EA7C}"/>
              </a:ext>
            </a:extLst>
          </p:cNvPr>
          <p:cNvCxnSpPr>
            <a:cxnSpLocks/>
          </p:cNvCxnSpPr>
          <p:nvPr/>
        </p:nvCxnSpPr>
        <p:spPr>
          <a:xfrm>
            <a:off x="4072965" y="4007271"/>
            <a:ext cx="3975649"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0" name="Abrir llave 9">
            <a:extLst>
              <a:ext uri="{FF2B5EF4-FFF2-40B4-BE49-F238E27FC236}">
                <a16:creationId xmlns:a16="http://schemas.microsoft.com/office/drawing/2014/main" id="{6C42914B-6454-4DD8-BBB4-48331F2323D4}"/>
              </a:ext>
            </a:extLst>
          </p:cNvPr>
          <p:cNvSpPr/>
          <p:nvPr/>
        </p:nvSpPr>
        <p:spPr>
          <a:xfrm rot="5400000">
            <a:off x="5868631" y="1774284"/>
            <a:ext cx="331304" cy="3922644"/>
          </a:xfrm>
          <a:prstGeom prst="leftBrace">
            <a:avLst>
              <a:gd name="adj1" fmla="val 8333"/>
              <a:gd name="adj2" fmla="val 7974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20" name="CuadroTexto 19">
            <a:extLst>
              <a:ext uri="{FF2B5EF4-FFF2-40B4-BE49-F238E27FC236}">
                <a16:creationId xmlns:a16="http://schemas.microsoft.com/office/drawing/2014/main" id="{42EF27BC-E561-4912-BC72-DE5761AF1DA1}"/>
              </a:ext>
            </a:extLst>
          </p:cNvPr>
          <p:cNvSpPr txBox="1"/>
          <p:nvPr/>
        </p:nvSpPr>
        <p:spPr>
          <a:xfrm>
            <a:off x="5048134" y="3304528"/>
            <a:ext cx="1133062" cy="307777"/>
          </a:xfrm>
          <a:prstGeom prst="rect">
            <a:avLst/>
          </a:prstGeom>
          <a:noFill/>
        </p:spPr>
        <p:txBody>
          <a:bodyPr wrap="square" rtlCol="0">
            <a:spAutoFit/>
          </a:bodyPr>
          <a:lstStyle/>
          <a:p>
            <a:pPr algn="ctr"/>
            <a:r>
              <a:rPr lang="es-MX" dirty="0"/>
              <a:t>&lt;=</a:t>
            </a:r>
          </a:p>
        </p:txBody>
      </p:sp>
      <p:cxnSp>
        <p:nvCxnSpPr>
          <p:cNvPr id="21" name="Conector recto de flecha 20">
            <a:extLst>
              <a:ext uri="{FF2B5EF4-FFF2-40B4-BE49-F238E27FC236}">
                <a16:creationId xmlns:a16="http://schemas.microsoft.com/office/drawing/2014/main" id="{51888125-7B9B-4BBC-8FEE-F9652FC746D8}"/>
              </a:ext>
            </a:extLst>
          </p:cNvPr>
          <p:cNvCxnSpPr>
            <a:cxnSpLocks/>
          </p:cNvCxnSpPr>
          <p:nvPr/>
        </p:nvCxnSpPr>
        <p:spPr>
          <a:xfrm>
            <a:off x="3994580" y="3602800"/>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033991C9-4817-4EC3-B08E-6D374E17115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96619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670721" y="1217309"/>
            <a:ext cx="5925300" cy="3311100"/>
          </a:xfrm>
          <a:prstGeom prst="rect">
            <a:avLst/>
          </a:prstGeom>
        </p:spPr>
        <p:txBody>
          <a:bodyPr spcFirstLastPara="1" wrap="square" lIns="0" tIns="0" rIns="0" bIns="0" anchor="t" anchorCtr="0">
            <a:noAutofit/>
          </a:bodyPr>
          <a:lstStyle/>
          <a:p>
            <a:pPr marL="285750" indent="-285750"/>
            <a:r>
              <a:rPr lang="es-MX" sz="1600" dirty="0"/>
              <a:t>La </a:t>
            </a:r>
            <a:r>
              <a:rPr lang="es-MX" sz="1600" b="1" dirty="0"/>
              <a:t>fecha fin de vigencia</a:t>
            </a:r>
            <a:r>
              <a:rPr lang="es-MX" sz="1600" dirty="0"/>
              <a:t> debe ser </a:t>
            </a:r>
            <a:r>
              <a:rPr lang="es-MX" sz="1600" b="1" dirty="0"/>
              <a:t>mayor </a:t>
            </a:r>
            <a:r>
              <a:rPr lang="es-MX" sz="1600" dirty="0"/>
              <a:t>a fecha de alta del certificado.</a:t>
            </a:r>
          </a:p>
          <a:p>
            <a:pPr marL="285750" indent="-285750"/>
            <a:endParaRPr lang="es-MX" sz="1600" dirty="0"/>
          </a:p>
          <a:p>
            <a:pPr marL="285750" indent="-285750"/>
            <a:r>
              <a:rPr lang="es-MX" sz="1600" dirty="0"/>
              <a:t>La </a:t>
            </a:r>
            <a:r>
              <a:rPr lang="es-MX" sz="1600" b="1" dirty="0"/>
              <a:t>fecha fin de vigencia</a:t>
            </a:r>
            <a:r>
              <a:rPr lang="es-MX" sz="1600" dirty="0"/>
              <a:t> debe ser </a:t>
            </a:r>
            <a:r>
              <a:rPr lang="es-MX" sz="1600" b="1" dirty="0"/>
              <a:t>mayor o igual </a:t>
            </a:r>
            <a:r>
              <a:rPr lang="es-MX" sz="1600" dirty="0"/>
              <a:t>a fecha de nacimiento.</a:t>
            </a:r>
          </a:p>
          <a:p>
            <a:pPr marL="0" lvl="0" indent="0" algn="l" rtl="0">
              <a:spcBef>
                <a:spcPts val="0"/>
              </a:spcBef>
              <a:spcAft>
                <a:spcPts val="0"/>
              </a:spcAft>
              <a:buSzPts val="2000"/>
              <a:buNone/>
            </a:pPr>
            <a:endParaRPr lang="es-MX" sz="1600" dirty="0"/>
          </a:p>
          <a:p>
            <a:pPr marL="0" lvl="0" indent="0" algn="l" rtl="0">
              <a:spcBef>
                <a:spcPts val="0"/>
              </a:spcBef>
              <a:spcAft>
                <a:spcPts val="0"/>
              </a:spcAft>
              <a:buSzPts val="2000"/>
              <a:buNone/>
            </a:pPr>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fin de vigencia</a:t>
            </a:r>
          </a:p>
        </p:txBody>
      </p:sp>
      <p:cxnSp>
        <p:nvCxnSpPr>
          <p:cNvPr id="4" name="Conector recto 3">
            <a:extLst>
              <a:ext uri="{FF2B5EF4-FFF2-40B4-BE49-F238E27FC236}">
                <a16:creationId xmlns:a16="http://schemas.microsoft.com/office/drawing/2014/main" id="{D6FF0502-077A-442D-BC80-EDC31CF8942D}"/>
              </a:ext>
            </a:extLst>
          </p:cNvPr>
          <p:cNvCxnSpPr>
            <a:cxnSpLocks/>
          </p:cNvCxnSpPr>
          <p:nvPr/>
        </p:nvCxnSpPr>
        <p:spPr>
          <a:xfrm>
            <a:off x="2986481" y="3953525"/>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570332C-339D-4B0A-B1AA-23EC04FDB128}"/>
              </a:ext>
            </a:extLst>
          </p:cNvPr>
          <p:cNvCxnSpPr/>
          <p:nvPr/>
        </p:nvCxnSpPr>
        <p:spPr>
          <a:xfrm>
            <a:off x="7757993" y="3476447"/>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0034320-4BF1-46AC-A5DC-5508F0D36351}"/>
              </a:ext>
            </a:extLst>
          </p:cNvPr>
          <p:cNvCxnSpPr/>
          <p:nvPr/>
        </p:nvCxnSpPr>
        <p:spPr>
          <a:xfrm>
            <a:off x="6187610" y="3483073"/>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8A5A6EB-F225-4E3E-9866-76C046C4DA11}"/>
              </a:ext>
            </a:extLst>
          </p:cNvPr>
          <p:cNvCxnSpPr/>
          <p:nvPr/>
        </p:nvCxnSpPr>
        <p:spPr>
          <a:xfrm>
            <a:off x="4796922" y="3447755"/>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F50609E-4821-4B13-B89B-AFF179110254}"/>
              </a:ext>
            </a:extLst>
          </p:cNvPr>
          <p:cNvSpPr txBox="1"/>
          <p:nvPr/>
        </p:nvSpPr>
        <p:spPr>
          <a:xfrm>
            <a:off x="7332587" y="4465984"/>
            <a:ext cx="1007165" cy="430887"/>
          </a:xfrm>
          <a:prstGeom prst="rect">
            <a:avLst/>
          </a:prstGeom>
          <a:noFill/>
        </p:spPr>
        <p:txBody>
          <a:bodyPr wrap="square" rtlCol="0">
            <a:spAutoFit/>
          </a:bodyPr>
          <a:lstStyle/>
          <a:p>
            <a:pPr algn="ctr"/>
            <a:r>
              <a:rPr lang="es-MX" sz="1100" dirty="0"/>
              <a:t>Febrero 2020</a:t>
            </a:r>
          </a:p>
        </p:txBody>
      </p:sp>
      <p:sp>
        <p:nvSpPr>
          <p:cNvPr id="14" name="CuadroTexto 13">
            <a:extLst>
              <a:ext uri="{FF2B5EF4-FFF2-40B4-BE49-F238E27FC236}">
                <a16:creationId xmlns:a16="http://schemas.microsoft.com/office/drawing/2014/main" id="{0A14798E-0808-432A-AE38-19042D165A8A}"/>
              </a:ext>
            </a:extLst>
          </p:cNvPr>
          <p:cNvSpPr txBox="1"/>
          <p:nvPr/>
        </p:nvSpPr>
        <p:spPr>
          <a:xfrm>
            <a:off x="6617821" y="4491577"/>
            <a:ext cx="798048" cy="261610"/>
          </a:xfrm>
          <a:prstGeom prst="rect">
            <a:avLst/>
          </a:prstGeom>
          <a:noFill/>
        </p:spPr>
        <p:txBody>
          <a:bodyPr wrap="square" rtlCol="0">
            <a:spAutoFit/>
          </a:bodyPr>
          <a:lstStyle/>
          <a:p>
            <a:pPr algn="ctr"/>
            <a:r>
              <a:rPr lang="es-MX" sz="1100" dirty="0"/>
              <a:t>. . . </a:t>
            </a:r>
          </a:p>
        </p:txBody>
      </p:sp>
      <p:sp>
        <p:nvSpPr>
          <p:cNvPr id="15" name="CuadroTexto 14">
            <a:extLst>
              <a:ext uri="{FF2B5EF4-FFF2-40B4-BE49-F238E27FC236}">
                <a16:creationId xmlns:a16="http://schemas.microsoft.com/office/drawing/2014/main" id="{4D74623E-0ED0-43DD-B7E7-E9C26BB30DD7}"/>
              </a:ext>
            </a:extLst>
          </p:cNvPr>
          <p:cNvSpPr txBox="1"/>
          <p:nvPr/>
        </p:nvSpPr>
        <p:spPr>
          <a:xfrm>
            <a:off x="4470724" y="4449631"/>
            <a:ext cx="780783" cy="430887"/>
          </a:xfrm>
          <a:prstGeom prst="rect">
            <a:avLst/>
          </a:prstGeom>
          <a:noFill/>
        </p:spPr>
        <p:txBody>
          <a:bodyPr wrap="square" rtlCol="0">
            <a:spAutoFit/>
          </a:bodyPr>
          <a:lstStyle/>
          <a:p>
            <a:pPr algn="ctr"/>
            <a:r>
              <a:rPr lang="es-MX" sz="1100" dirty="0"/>
              <a:t>Febrero 2019</a:t>
            </a:r>
          </a:p>
        </p:txBody>
      </p:sp>
      <p:sp>
        <p:nvSpPr>
          <p:cNvPr id="16" name="CuadroTexto 15">
            <a:extLst>
              <a:ext uri="{FF2B5EF4-FFF2-40B4-BE49-F238E27FC236}">
                <a16:creationId xmlns:a16="http://schemas.microsoft.com/office/drawing/2014/main" id="{D855E9B7-2637-4342-8C56-B42B123021CC}"/>
              </a:ext>
            </a:extLst>
          </p:cNvPr>
          <p:cNvSpPr txBox="1"/>
          <p:nvPr/>
        </p:nvSpPr>
        <p:spPr>
          <a:xfrm>
            <a:off x="5668737" y="2835978"/>
            <a:ext cx="1133062" cy="261610"/>
          </a:xfrm>
          <a:prstGeom prst="rect">
            <a:avLst/>
          </a:prstGeom>
          <a:noFill/>
        </p:spPr>
        <p:txBody>
          <a:bodyPr wrap="square" rtlCol="0">
            <a:spAutoFit/>
          </a:bodyPr>
          <a:lstStyle/>
          <a:p>
            <a:pPr algn="ctr"/>
            <a:r>
              <a:rPr lang="es-MX" sz="1100" dirty="0"/>
              <a:t>Fecha alta</a:t>
            </a:r>
          </a:p>
        </p:txBody>
      </p:sp>
      <p:sp>
        <p:nvSpPr>
          <p:cNvPr id="17" name="CuadroTexto 16">
            <a:extLst>
              <a:ext uri="{FF2B5EF4-FFF2-40B4-BE49-F238E27FC236}">
                <a16:creationId xmlns:a16="http://schemas.microsoft.com/office/drawing/2014/main" id="{493D7B43-B88B-4E92-A5A1-8CEEA6E2F027}"/>
              </a:ext>
            </a:extLst>
          </p:cNvPr>
          <p:cNvSpPr txBox="1"/>
          <p:nvPr/>
        </p:nvSpPr>
        <p:spPr>
          <a:xfrm>
            <a:off x="7291129" y="2776637"/>
            <a:ext cx="1007165" cy="430887"/>
          </a:xfrm>
          <a:prstGeom prst="rect">
            <a:avLst/>
          </a:prstGeom>
          <a:noFill/>
        </p:spPr>
        <p:txBody>
          <a:bodyPr wrap="square" rtlCol="0">
            <a:spAutoFit/>
          </a:bodyPr>
          <a:lstStyle/>
          <a:p>
            <a:pPr algn="ctr"/>
            <a:r>
              <a:rPr lang="es-MX" sz="1100" dirty="0"/>
              <a:t>Fecha fin de vigencia</a:t>
            </a:r>
          </a:p>
        </p:txBody>
      </p:sp>
      <p:cxnSp>
        <p:nvCxnSpPr>
          <p:cNvPr id="9" name="Conector recto de flecha 8">
            <a:extLst>
              <a:ext uri="{FF2B5EF4-FFF2-40B4-BE49-F238E27FC236}">
                <a16:creationId xmlns:a16="http://schemas.microsoft.com/office/drawing/2014/main" id="{796ECF8B-ADA8-4644-A592-ABE11CA1EA7C}"/>
              </a:ext>
            </a:extLst>
          </p:cNvPr>
          <p:cNvCxnSpPr>
            <a:cxnSpLocks/>
          </p:cNvCxnSpPr>
          <p:nvPr/>
        </p:nvCxnSpPr>
        <p:spPr>
          <a:xfrm>
            <a:off x="6207853" y="3676566"/>
            <a:ext cx="2451288"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0" name="Abrir llave 9">
            <a:extLst>
              <a:ext uri="{FF2B5EF4-FFF2-40B4-BE49-F238E27FC236}">
                <a16:creationId xmlns:a16="http://schemas.microsoft.com/office/drawing/2014/main" id="{6C42914B-6454-4DD8-BBB4-48331F2323D4}"/>
              </a:ext>
            </a:extLst>
          </p:cNvPr>
          <p:cNvSpPr/>
          <p:nvPr/>
        </p:nvSpPr>
        <p:spPr>
          <a:xfrm rot="5400000">
            <a:off x="7237146" y="2226734"/>
            <a:ext cx="331304" cy="2406668"/>
          </a:xfrm>
          <a:prstGeom prst="leftBrace">
            <a:avLst>
              <a:gd name="adj1" fmla="val 8333"/>
              <a:gd name="adj2" fmla="val 30247"/>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sz="1100"/>
          </a:p>
        </p:txBody>
      </p:sp>
      <p:sp>
        <p:nvSpPr>
          <p:cNvPr id="20" name="CuadroTexto 19">
            <a:extLst>
              <a:ext uri="{FF2B5EF4-FFF2-40B4-BE49-F238E27FC236}">
                <a16:creationId xmlns:a16="http://schemas.microsoft.com/office/drawing/2014/main" id="{42EF27BC-E561-4912-BC72-DE5761AF1DA1}"/>
              </a:ext>
            </a:extLst>
          </p:cNvPr>
          <p:cNvSpPr txBox="1"/>
          <p:nvPr/>
        </p:nvSpPr>
        <p:spPr>
          <a:xfrm>
            <a:off x="6450102" y="2861011"/>
            <a:ext cx="1133062" cy="261610"/>
          </a:xfrm>
          <a:prstGeom prst="rect">
            <a:avLst/>
          </a:prstGeom>
          <a:noFill/>
        </p:spPr>
        <p:txBody>
          <a:bodyPr wrap="square" rtlCol="0">
            <a:spAutoFit/>
          </a:bodyPr>
          <a:lstStyle/>
          <a:p>
            <a:pPr algn="ctr"/>
            <a:r>
              <a:rPr lang="es-MX" sz="1100" dirty="0"/>
              <a:t>&lt;</a:t>
            </a:r>
          </a:p>
        </p:txBody>
      </p:sp>
      <p:cxnSp>
        <p:nvCxnSpPr>
          <p:cNvPr id="23" name="Conector recto de flecha 22">
            <a:extLst>
              <a:ext uri="{FF2B5EF4-FFF2-40B4-BE49-F238E27FC236}">
                <a16:creationId xmlns:a16="http://schemas.microsoft.com/office/drawing/2014/main" id="{4BA1E784-0AC0-4D74-B645-0E0CEDA472BA}"/>
              </a:ext>
            </a:extLst>
          </p:cNvPr>
          <p:cNvCxnSpPr>
            <a:cxnSpLocks/>
          </p:cNvCxnSpPr>
          <p:nvPr/>
        </p:nvCxnSpPr>
        <p:spPr>
          <a:xfrm>
            <a:off x="6201102" y="3180757"/>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A5BB14FD-E3EB-4B84-950E-B3E365C72E9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cxnSp>
        <p:nvCxnSpPr>
          <p:cNvPr id="22" name="Conector recto 21">
            <a:extLst>
              <a:ext uri="{FF2B5EF4-FFF2-40B4-BE49-F238E27FC236}">
                <a16:creationId xmlns:a16="http://schemas.microsoft.com/office/drawing/2014/main" id="{B1CFBA18-5EFB-45C7-8179-670D64160C55}"/>
              </a:ext>
            </a:extLst>
          </p:cNvPr>
          <p:cNvCxnSpPr/>
          <p:nvPr/>
        </p:nvCxnSpPr>
        <p:spPr>
          <a:xfrm>
            <a:off x="3397358" y="3432374"/>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752526BD-DD26-4EB0-891D-D661B82C2535}"/>
              </a:ext>
            </a:extLst>
          </p:cNvPr>
          <p:cNvSpPr txBox="1"/>
          <p:nvPr/>
        </p:nvSpPr>
        <p:spPr>
          <a:xfrm>
            <a:off x="5872902" y="4465983"/>
            <a:ext cx="737624" cy="430887"/>
          </a:xfrm>
          <a:prstGeom prst="rect">
            <a:avLst/>
          </a:prstGeom>
          <a:noFill/>
        </p:spPr>
        <p:txBody>
          <a:bodyPr wrap="square" rtlCol="0">
            <a:spAutoFit/>
          </a:bodyPr>
          <a:lstStyle/>
          <a:p>
            <a:pPr algn="ctr"/>
            <a:r>
              <a:rPr lang="es-MX" sz="1100" dirty="0"/>
              <a:t>Marzo 2020</a:t>
            </a:r>
          </a:p>
        </p:txBody>
      </p:sp>
      <p:sp>
        <p:nvSpPr>
          <p:cNvPr id="26" name="CuadroTexto 25">
            <a:extLst>
              <a:ext uri="{FF2B5EF4-FFF2-40B4-BE49-F238E27FC236}">
                <a16:creationId xmlns:a16="http://schemas.microsoft.com/office/drawing/2014/main" id="{7A424970-19A2-40C2-9751-E8C6B4E59FF4}"/>
              </a:ext>
            </a:extLst>
          </p:cNvPr>
          <p:cNvSpPr txBox="1"/>
          <p:nvPr/>
        </p:nvSpPr>
        <p:spPr>
          <a:xfrm>
            <a:off x="3522281" y="4483187"/>
            <a:ext cx="1258957" cy="261610"/>
          </a:xfrm>
          <a:prstGeom prst="rect">
            <a:avLst/>
          </a:prstGeom>
          <a:noFill/>
        </p:spPr>
        <p:txBody>
          <a:bodyPr wrap="square" rtlCol="0">
            <a:spAutoFit/>
          </a:bodyPr>
          <a:lstStyle/>
          <a:p>
            <a:pPr algn="ctr"/>
            <a:r>
              <a:rPr lang="es-MX" sz="1100" dirty="0"/>
              <a:t>. . . </a:t>
            </a:r>
          </a:p>
        </p:txBody>
      </p:sp>
      <p:sp>
        <p:nvSpPr>
          <p:cNvPr id="27" name="CuadroTexto 26">
            <a:extLst>
              <a:ext uri="{FF2B5EF4-FFF2-40B4-BE49-F238E27FC236}">
                <a16:creationId xmlns:a16="http://schemas.microsoft.com/office/drawing/2014/main" id="{0062FE74-D2F0-4199-9481-B9C204872BBC}"/>
              </a:ext>
            </a:extLst>
          </p:cNvPr>
          <p:cNvSpPr txBox="1"/>
          <p:nvPr/>
        </p:nvSpPr>
        <p:spPr>
          <a:xfrm>
            <a:off x="3078152" y="4458019"/>
            <a:ext cx="772395" cy="430887"/>
          </a:xfrm>
          <a:prstGeom prst="rect">
            <a:avLst/>
          </a:prstGeom>
          <a:noFill/>
        </p:spPr>
        <p:txBody>
          <a:bodyPr wrap="square" rtlCol="0">
            <a:spAutoFit/>
          </a:bodyPr>
          <a:lstStyle/>
          <a:p>
            <a:pPr algn="ctr"/>
            <a:r>
              <a:rPr lang="es-MX" sz="1100" dirty="0"/>
              <a:t>Febrero 2000</a:t>
            </a:r>
          </a:p>
        </p:txBody>
      </p:sp>
      <p:sp>
        <p:nvSpPr>
          <p:cNvPr id="28" name="CuadroTexto 27">
            <a:extLst>
              <a:ext uri="{FF2B5EF4-FFF2-40B4-BE49-F238E27FC236}">
                <a16:creationId xmlns:a16="http://schemas.microsoft.com/office/drawing/2014/main" id="{DC9C4395-71C9-4805-A6B2-5ADB75E00BDC}"/>
              </a:ext>
            </a:extLst>
          </p:cNvPr>
          <p:cNvSpPr txBox="1"/>
          <p:nvPr/>
        </p:nvSpPr>
        <p:spPr>
          <a:xfrm>
            <a:off x="2805815" y="2824354"/>
            <a:ext cx="1133062" cy="430887"/>
          </a:xfrm>
          <a:prstGeom prst="rect">
            <a:avLst/>
          </a:prstGeom>
          <a:noFill/>
        </p:spPr>
        <p:txBody>
          <a:bodyPr wrap="square" rtlCol="0">
            <a:spAutoFit/>
          </a:bodyPr>
          <a:lstStyle/>
          <a:p>
            <a:pPr algn="ctr"/>
            <a:r>
              <a:rPr lang="es-MX" sz="1100" dirty="0"/>
              <a:t>Fecha de nacimiento</a:t>
            </a:r>
          </a:p>
        </p:txBody>
      </p:sp>
      <p:sp>
        <p:nvSpPr>
          <p:cNvPr id="29" name="CuadroTexto 28">
            <a:extLst>
              <a:ext uri="{FF2B5EF4-FFF2-40B4-BE49-F238E27FC236}">
                <a16:creationId xmlns:a16="http://schemas.microsoft.com/office/drawing/2014/main" id="{9209F306-6BF3-4D1D-B149-2771D8C9C71E}"/>
              </a:ext>
            </a:extLst>
          </p:cNvPr>
          <p:cNvSpPr txBox="1"/>
          <p:nvPr/>
        </p:nvSpPr>
        <p:spPr>
          <a:xfrm>
            <a:off x="4264405" y="2824781"/>
            <a:ext cx="1205946" cy="430887"/>
          </a:xfrm>
          <a:prstGeom prst="rect">
            <a:avLst/>
          </a:prstGeom>
          <a:noFill/>
        </p:spPr>
        <p:txBody>
          <a:bodyPr wrap="square" rtlCol="0">
            <a:spAutoFit/>
          </a:bodyPr>
          <a:lstStyle/>
          <a:p>
            <a:pPr algn="ctr"/>
            <a:r>
              <a:rPr lang="es-MX" sz="1100" dirty="0"/>
              <a:t>Fecha fin de vigencia</a:t>
            </a:r>
          </a:p>
        </p:txBody>
      </p:sp>
      <p:cxnSp>
        <p:nvCxnSpPr>
          <p:cNvPr id="30" name="Conector recto de flecha 29">
            <a:extLst>
              <a:ext uri="{FF2B5EF4-FFF2-40B4-BE49-F238E27FC236}">
                <a16:creationId xmlns:a16="http://schemas.microsoft.com/office/drawing/2014/main" id="{AD931950-F108-44DF-B7B6-DC347C3E59DE}"/>
              </a:ext>
            </a:extLst>
          </p:cNvPr>
          <p:cNvCxnSpPr>
            <a:cxnSpLocks/>
          </p:cNvCxnSpPr>
          <p:nvPr/>
        </p:nvCxnSpPr>
        <p:spPr>
          <a:xfrm>
            <a:off x="3458698" y="3785622"/>
            <a:ext cx="2455541" cy="14591"/>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31" name="Abrir llave 30">
            <a:extLst>
              <a:ext uri="{FF2B5EF4-FFF2-40B4-BE49-F238E27FC236}">
                <a16:creationId xmlns:a16="http://schemas.microsoft.com/office/drawing/2014/main" id="{0B965BA3-942E-491F-AB14-7FC5175E9566}"/>
              </a:ext>
            </a:extLst>
          </p:cNvPr>
          <p:cNvSpPr/>
          <p:nvPr/>
        </p:nvSpPr>
        <p:spPr>
          <a:xfrm rot="5400000">
            <a:off x="4478869" y="2151962"/>
            <a:ext cx="331304" cy="2505878"/>
          </a:xfrm>
          <a:prstGeom prst="leftBrace">
            <a:avLst>
              <a:gd name="adj1" fmla="val 8333"/>
              <a:gd name="adj2" fmla="val 43923"/>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sz="1100"/>
          </a:p>
        </p:txBody>
      </p:sp>
      <p:sp>
        <p:nvSpPr>
          <p:cNvPr id="32" name="CuadroTexto 31">
            <a:extLst>
              <a:ext uri="{FF2B5EF4-FFF2-40B4-BE49-F238E27FC236}">
                <a16:creationId xmlns:a16="http://schemas.microsoft.com/office/drawing/2014/main" id="{2246574B-5C39-4B80-8C60-8EED5B57636A}"/>
              </a:ext>
            </a:extLst>
          </p:cNvPr>
          <p:cNvSpPr txBox="1"/>
          <p:nvPr/>
        </p:nvSpPr>
        <p:spPr>
          <a:xfrm>
            <a:off x="3522343" y="2911344"/>
            <a:ext cx="1133062" cy="261610"/>
          </a:xfrm>
          <a:prstGeom prst="rect">
            <a:avLst/>
          </a:prstGeom>
          <a:noFill/>
        </p:spPr>
        <p:txBody>
          <a:bodyPr wrap="square" rtlCol="0">
            <a:spAutoFit/>
          </a:bodyPr>
          <a:lstStyle/>
          <a:p>
            <a:pPr algn="ctr"/>
            <a:r>
              <a:rPr lang="es-MX" sz="1100" dirty="0"/>
              <a:t>&lt;=</a:t>
            </a:r>
          </a:p>
        </p:txBody>
      </p:sp>
      <p:cxnSp>
        <p:nvCxnSpPr>
          <p:cNvPr id="33" name="Conector recto de flecha 32">
            <a:extLst>
              <a:ext uri="{FF2B5EF4-FFF2-40B4-BE49-F238E27FC236}">
                <a16:creationId xmlns:a16="http://schemas.microsoft.com/office/drawing/2014/main" id="{3E58B2A7-F088-453B-9B38-6B203EC62F25}"/>
              </a:ext>
            </a:extLst>
          </p:cNvPr>
          <p:cNvCxnSpPr>
            <a:cxnSpLocks/>
          </p:cNvCxnSpPr>
          <p:nvPr/>
        </p:nvCxnSpPr>
        <p:spPr>
          <a:xfrm>
            <a:off x="3399177" y="3292575"/>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33722201-3D1A-4533-9B54-5F167353268C}"/>
              </a:ext>
            </a:extLst>
          </p:cNvPr>
          <p:cNvSpPr txBox="1"/>
          <p:nvPr/>
        </p:nvSpPr>
        <p:spPr>
          <a:xfrm>
            <a:off x="5176311" y="4451029"/>
            <a:ext cx="863763" cy="261610"/>
          </a:xfrm>
          <a:prstGeom prst="rect">
            <a:avLst/>
          </a:prstGeom>
          <a:noFill/>
        </p:spPr>
        <p:txBody>
          <a:bodyPr wrap="square" rtlCol="0">
            <a:spAutoFit/>
          </a:bodyPr>
          <a:lstStyle/>
          <a:p>
            <a:pPr algn="ctr"/>
            <a:r>
              <a:rPr lang="es-MX" sz="1100" dirty="0"/>
              <a:t>. . . </a:t>
            </a:r>
          </a:p>
        </p:txBody>
      </p:sp>
    </p:spTree>
    <p:extLst>
      <p:ext uri="{BB962C8B-B14F-4D97-AF65-F5344CB8AC3E}">
        <p14:creationId xmlns:p14="http://schemas.microsoft.com/office/powerpoint/2010/main" val="267375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502132" y="1789627"/>
            <a:ext cx="1770363" cy="413463"/>
          </a:xfrm>
          <a:prstGeom prst="rect">
            <a:avLst/>
          </a:prstGeom>
        </p:spPr>
        <p:txBody>
          <a:bodyPr spcFirstLastPara="1" wrap="square" lIns="0" tIns="0" rIns="0" bIns="0" anchor="t" anchorCtr="0">
            <a:noAutofit/>
          </a:bodyPr>
          <a:lstStyle/>
          <a:p>
            <a:pPr marL="0" indent="0">
              <a:buNone/>
            </a:pPr>
            <a:r>
              <a:rPr lang="es-MX" sz="1600" b="1" dirty="0"/>
              <a:t>Prima cedida</a:t>
            </a:r>
            <a:endParaRPr sz="1600" b="1"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Datos Generales</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EB6F1394-542C-4AAF-8835-41FA039900D6}"/>
              </a:ext>
            </a:extLst>
          </p:cNvPr>
          <p:cNvGraphicFramePr>
            <a:graphicFrameLocks noGrp="1"/>
          </p:cNvGraphicFramePr>
          <p:nvPr>
            <p:extLst>
              <p:ext uri="{D42A27DB-BD31-4B8C-83A1-F6EECF244321}">
                <p14:modId xmlns:p14="http://schemas.microsoft.com/office/powerpoint/2010/main" val="1092215179"/>
              </p:ext>
            </p:extLst>
          </p:nvPr>
        </p:nvGraphicFramePr>
        <p:xfrm>
          <a:off x="2799603" y="2202519"/>
          <a:ext cx="5212322" cy="511644"/>
        </p:xfrm>
        <a:graphic>
          <a:graphicData uri="http://schemas.openxmlformats.org/drawingml/2006/table">
            <a:tbl>
              <a:tblPr firstRow="1" bandRow="1">
                <a:tableStyleId>{2146DF28-2150-43F1-838E-3EFDFE06A0C1}</a:tableStyleId>
              </a:tblPr>
              <a:tblGrid>
                <a:gridCol w="1497628">
                  <a:extLst>
                    <a:ext uri="{9D8B030D-6E8A-4147-A177-3AD203B41FA5}">
                      <a16:colId xmlns:a16="http://schemas.microsoft.com/office/drawing/2014/main" val="2231654707"/>
                    </a:ext>
                  </a:extLst>
                </a:gridCol>
                <a:gridCol w="2059960">
                  <a:extLst>
                    <a:ext uri="{9D8B030D-6E8A-4147-A177-3AD203B41FA5}">
                      <a16:colId xmlns:a16="http://schemas.microsoft.com/office/drawing/2014/main" val="2974081408"/>
                    </a:ext>
                  </a:extLst>
                </a:gridCol>
                <a:gridCol w="1654734">
                  <a:extLst>
                    <a:ext uri="{9D8B030D-6E8A-4147-A177-3AD203B41FA5}">
                      <a16:colId xmlns:a16="http://schemas.microsoft.com/office/drawing/2014/main" val="2132466649"/>
                    </a:ext>
                  </a:extLst>
                </a:gridCol>
              </a:tblGrid>
              <a:tr h="290393">
                <a:tc>
                  <a:txBody>
                    <a:bodyPr/>
                    <a:lstStyle/>
                    <a:p>
                      <a:pPr algn="ctr"/>
                      <a:r>
                        <a:rPr lang="es-MX" sz="1000">
                          <a:effectLst/>
                        </a:rPr>
                        <a:t>Tabla del RR7</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rPr>
                        <a:t>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RR8</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7600220"/>
                  </a:ext>
                </a:extLst>
              </a:tr>
              <a:tr h="221251">
                <a:tc>
                  <a:txBody>
                    <a:bodyPr/>
                    <a:lstStyle/>
                    <a:p>
                      <a:pPr algn="ctr"/>
                      <a:r>
                        <a:rPr lang="es-MX" sz="1000">
                          <a:effectLst/>
                        </a:rPr>
                        <a:t>Primas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rPr>
                        <a:t>Clave primas: 150, 160 y 170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rPr>
                        <a:t>Prima Cedida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4469293"/>
                  </a:ext>
                </a:extLst>
              </a:tr>
            </a:tbl>
          </a:graphicData>
        </a:graphic>
      </p:graphicFrame>
      <p:graphicFrame>
        <p:nvGraphicFramePr>
          <p:cNvPr id="3" name="Tabla 2">
            <a:extLst>
              <a:ext uri="{FF2B5EF4-FFF2-40B4-BE49-F238E27FC236}">
                <a16:creationId xmlns:a16="http://schemas.microsoft.com/office/drawing/2014/main" id="{4325C66C-4671-469C-B4C0-011977055A1C}"/>
              </a:ext>
            </a:extLst>
          </p:cNvPr>
          <p:cNvGraphicFramePr>
            <a:graphicFrameLocks noGrp="1"/>
          </p:cNvGraphicFramePr>
          <p:nvPr>
            <p:extLst>
              <p:ext uri="{D42A27DB-BD31-4B8C-83A1-F6EECF244321}">
                <p14:modId xmlns:p14="http://schemas.microsoft.com/office/powerpoint/2010/main" val="1414584832"/>
              </p:ext>
            </p:extLst>
          </p:nvPr>
        </p:nvGraphicFramePr>
        <p:xfrm>
          <a:off x="2765167" y="3177121"/>
          <a:ext cx="5236369" cy="561397"/>
        </p:xfrm>
        <a:graphic>
          <a:graphicData uri="http://schemas.openxmlformats.org/drawingml/2006/table">
            <a:tbl>
              <a:tblPr firstRow="1" bandRow="1">
                <a:tableStyleId>{2146DF28-2150-43F1-838E-3EFDFE06A0C1}</a:tableStyleId>
              </a:tblPr>
              <a:tblGrid>
                <a:gridCol w="1601746">
                  <a:extLst>
                    <a:ext uri="{9D8B030D-6E8A-4147-A177-3AD203B41FA5}">
                      <a16:colId xmlns:a16="http://schemas.microsoft.com/office/drawing/2014/main" val="2675450162"/>
                    </a:ext>
                  </a:extLst>
                </a:gridCol>
                <a:gridCol w="1977271">
                  <a:extLst>
                    <a:ext uri="{9D8B030D-6E8A-4147-A177-3AD203B41FA5}">
                      <a16:colId xmlns:a16="http://schemas.microsoft.com/office/drawing/2014/main" val="1668954502"/>
                    </a:ext>
                  </a:extLst>
                </a:gridCol>
                <a:gridCol w="1657352">
                  <a:extLst>
                    <a:ext uri="{9D8B030D-6E8A-4147-A177-3AD203B41FA5}">
                      <a16:colId xmlns:a16="http://schemas.microsoft.com/office/drawing/2014/main" val="170116464"/>
                    </a:ext>
                  </a:extLst>
                </a:gridCol>
              </a:tblGrid>
              <a:tr h="294979">
                <a:tc>
                  <a:txBody>
                    <a:bodyPr/>
                    <a:lstStyle/>
                    <a:p>
                      <a:pPr algn="ctr"/>
                      <a:r>
                        <a:rPr lang="es-MX" sz="1000" dirty="0">
                          <a:effectLst/>
                        </a:rPr>
                        <a:t>Tabla del RR7</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Cuentas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RR8</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6994656"/>
                  </a:ext>
                </a:extLst>
              </a:tr>
              <a:tr h="266418">
                <a:tc>
                  <a:txBody>
                    <a:bodyPr/>
                    <a:lstStyle/>
                    <a:p>
                      <a:pPr algn="ctr"/>
                      <a:r>
                        <a:rPr lang="es-ES" sz="1000" dirty="0">
                          <a:effectLst/>
                        </a:rPr>
                        <a:t>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rPr>
                        <a:t>Clave costo de siniestralidad: 010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ES" sz="1000" dirty="0">
                          <a:effectLst/>
                        </a:rPr>
                        <a:t>Monto de dividendo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00622220"/>
                  </a:ext>
                </a:extLst>
              </a:tr>
            </a:tbl>
          </a:graphicData>
        </a:graphic>
      </p:graphicFrame>
      <p:graphicFrame>
        <p:nvGraphicFramePr>
          <p:cNvPr id="4" name="Tabla 3">
            <a:extLst>
              <a:ext uri="{FF2B5EF4-FFF2-40B4-BE49-F238E27FC236}">
                <a16:creationId xmlns:a16="http://schemas.microsoft.com/office/drawing/2014/main" id="{A4DDDD0B-A45E-4841-A2A8-A0FD342AD0AD}"/>
              </a:ext>
            </a:extLst>
          </p:cNvPr>
          <p:cNvGraphicFramePr>
            <a:graphicFrameLocks noGrp="1"/>
          </p:cNvGraphicFramePr>
          <p:nvPr>
            <p:extLst>
              <p:ext uri="{D42A27DB-BD31-4B8C-83A1-F6EECF244321}">
                <p14:modId xmlns:p14="http://schemas.microsoft.com/office/powerpoint/2010/main" val="2945911020"/>
              </p:ext>
            </p:extLst>
          </p:nvPr>
        </p:nvGraphicFramePr>
        <p:xfrm>
          <a:off x="2785682" y="4245321"/>
          <a:ext cx="5224275" cy="483807"/>
        </p:xfrm>
        <a:graphic>
          <a:graphicData uri="http://schemas.openxmlformats.org/drawingml/2006/table">
            <a:tbl>
              <a:tblPr firstRow="1" bandRow="1">
                <a:tableStyleId>{2146DF28-2150-43F1-838E-3EFDFE06A0C1}</a:tableStyleId>
              </a:tblPr>
              <a:tblGrid>
                <a:gridCol w="1519239">
                  <a:extLst>
                    <a:ext uri="{9D8B030D-6E8A-4147-A177-3AD203B41FA5}">
                      <a16:colId xmlns:a16="http://schemas.microsoft.com/office/drawing/2014/main" val="2048511992"/>
                    </a:ext>
                  </a:extLst>
                </a:gridCol>
                <a:gridCol w="2119124">
                  <a:extLst>
                    <a:ext uri="{9D8B030D-6E8A-4147-A177-3AD203B41FA5}">
                      <a16:colId xmlns:a16="http://schemas.microsoft.com/office/drawing/2014/main" val="3859121791"/>
                    </a:ext>
                  </a:extLst>
                </a:gridCol>
                <a:gridCol w="1585912">
                  <a:extLst>
                    <a:ext uri="{9D8B030D-6E8A-4147-A177-3AD203B41FA5}">
                      <a16:colId xmlns:a16="http://schemas.microsoft.com/office/drawing/2014/main" val="2792384468"/>
                    </a:ext>
                  </a:extLst>
                </a:gridCol>
              </a:tblGrid>
              <a:tr h="254211">
                <a:tc>
                  <a:txBody>
                    <a:bodyPr/>
                    <a:lstStyle/>
                    <a:p>
                      <a:pPr algn="ctr"/>
                      <a:r>
                        <a:rPr lang="es-MX" sz="1000" dirty="0">
                          <a:effectLst/>
                        </a:rPr>
                        <a:t>Tabla del RR7</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Cuentas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RR8</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2882487"/>
                  </a:ext>
                </a:extLst>
              </a:tr>
              <a:tr h="229596">
                <a:tc>
                  <a:txBody>
                    <a:bodyPr/>
                    <a:lstStyle/>
                    <a:p>
                      <a:pPr algn="ctr"/>
                      <a:r>
                        <a:rPr lang="es-ES" sz="1000" dirty="0">
                          <a:effectLst/>
                        </a:rPr>
                        <a:t>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Clave costo de siniestralidad: 090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ES" sz="1000" dirty="0">
                          <a:effectLst/>
                        </a:rPr>
                        <a:t>Monto de rescate</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84297246"/>
                  </a:ext>
                </a:extLst>
              </a:tr>
            </a:tbl>
          </a:graphicData>
        </a:graphic>
      </p:graphicFrame>
      <p:sp>
        <p:nvSpPr>
          <p:cNvPr id="5" name="Rectangle 1">
            <a:extLst>
              <a:ext uri="{FF2B5EF4-FFF2-40B4-BE49-F238E27FC236}">
                <a16:creationId xmlns:a16="http://schemas.microsoft.com/office/drawing/2014/main" id="{94C60642-66B0-440F-A249-5658DABA11BF}"/>
              </a:ext>
            </a:extLst>
          </p:cNvPr>
          <p:cNvSpPr>
            <a:spLocks noChangeArrowheads="1"/>
          </p:cNvSpPr>
          <p:nvPr/>
        </p:nvSpPr>
        <p:spPr bwMode="auto">
          <a:xfrm>
            <a:off x="2868613" y="260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1" name="Google Shape;110;p18">
            <a:extLst>
              <a:ext uri="{FF2B5EF4-FFF2-40B4-BE49-F238E27FC236}">
                <a16:creationId xmlns:a16="http://schemas.microsoft.com/office/drawing/2014/main" id="{1F1AEAE1-7BE2-476C-AA41-8B5993BA6CFF}"/>
              </a:ext>
            </a:extLst>
          </p:cNvPr>
          <p:cNvSpPr txBox="1">
            <a:spLocks/>
          </p:cNvSpPr>
          <p:nvPr/>
        </p:nvSpPr>
        <p:spPr>
          <a:xfrm>
            <a:off x="2482752" y="2797403"/>
            <a:ext cx="5234312" cy="4381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None/>
            </a:pPr>
            <a:r>
              <a:rPr lang="es-MX" sz="1600" b="1" dirty="0"/>
              <a:t>Monto de dividendos</a:t>
            </a:r>
          </a:p>
        </p:txBody>
      </p:sp>
      <p:sp>
        <p:nvSpPr>
          <p:cNvPr id="13" name="Google Shape;110;p18">
            <a:extLst>
              <a:ext uri="{FF2B5EF4-FFF2-40B4-BE49-F238E27FC236}">
                <a16:creationId xmlns:a16="http://schemas.microsoft.com/office/drawing/2014/main" id="{6ACCFFA5-4FDA-4E84-8B5B-AF097EBDB135}"/>
              </a:ext>
            </a:extLst>
          </p:cNvPr>
          <p:cNvSpPr txBox="1">
            <a:spLocks/>
          </p:cNvSpPr>
          <p:nvPr/>
        </p:nvSpPr>
        <p:spPr>
          <a:xfrm>
            <a:off x="2572165" y="3883810"/>
            <a:ext cx="4730561" cy="3426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None/>
            </a:pPr>
            <a:r>
              <a:rPr lang="es-MX" sz="1600" b="1" dirty="0"/>
              <a:t>Monto de rescate</a:t>
            </a:r>
          </a:p>
        </p:txBody>
      </p:sp>
      <p:sp>
        <p:nvSpPr>
          <p:cNvPr id="14" name="CuadroTexto 13">
            <a:extLst>
              <a:ext uri="{FF2B5EF4-FFF2-40B4-BE49-F238E27FC236}">
                <a16:creationId xmlns:a16="http://schemas.microsoft.com/office/drawing/2014/main" id="{DD2FA749-7CD3-48D3-90DF-481E7CB5E720}"/>
              </a:ext>
            </a:extLst>
          </p:cNvPr>
          <p:cNvSpPr txBox="1"/>
          <p:nvPr/>
        </p:nvSpPr>
        <p:spPr>
          <a:xfrm>
            <a:off x="2483893" y="1090978"/>
            <a:ext cx="6005014" cy="523220"/>
          </a:xfrm>
          <a:prstGeom prst="rect">
            <a:avLst/>
          </a:prstGeom>
          <a:noFill/>
        </p:spPr>
        <p:txBody>
          <a:bodyPr wrap="square" lIns="91440" tIns="45720" rIns="91440" bIns="45720" anchor="t">
            <a:spAutoFit/>
          </a:bodyPr>
          <a:lstStyle/>
          <a:p>
            <a:pPr algn="just"/>
            <a:r>
              <a:rPr lang="es-ES" dirty="0">
                <a:solidFill>
                  <a:schemeClr val="dk1"/>
                </a:solidFill>
                <a:latin typeface="Inria Serif Light"/>
                <a:cs typeface="Inria Serif Light"/>
                <a:sym typeface="Inria Serif Light"/>
              </a:rPr>
              <a:t>Los monto que se presentan a continuación, deberá guardar consistencia con el sistema RR7 .</a:t>
            </a:r>
            <a:endParaRPr lang="es-MX" dirty="0">
              <a:solidFill>
                <a:schemeClr val="dk1"/>
              </a:solidFill>
              <a:latin typeface="Inria Serif Light"/>
              <a:cs typeface="Inria Serif Light"/>
            </a:endParaRPr>
          </a:p>
        </p:txBody>
      </p:sp>
    </p:spTree>
    <p:extLst>
      <p:ext uri="{BB962C8B-B14F-4D97-AF65-F5344CB8AC3E}">
        <p14:creationId xmlns:p14="http://schemas.microsoft.com/office/powerpoint/2010/main" val="3835700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lvl="0" indent="0" algn="just" rtl="0">
              <a:spcBef>
                <a:spcPts val="0"/>
              </a:spcBef>
              <a:spcAft>
                <a:spcPts val="0"/>
              </a:spcAft>
              <a:buSzPts val="2000"/>
              <a:buNone/>
            </a:pPr>
            <a:r>
              <a:rPr lang="es-MX" dirty="0"/>
              <a:t>Si el </a:t>
            </a:r>
            <a:r>
              <a:rPr lang="es-MX" b="1" dirty="0"/>
              <a:t>año fecha fin de vigencia</a:t>
            </a:r>
            <a:r>
              <a:rPr lang="es-MX" dirty="0"/>
              <a:t> es </a:t>
            </a:r>
            <a:r>
              <a:rPr lang="es-MX" b="1" dirty="0"/>
              <a:t>igual</a:t>
            </a:r>
            <a:r>
              <a:rPr lang="es-MX" dirty="0"/>
              <a:t> a 9999 entonces el tipo de plan debe ser </a:t>
            </a:r>
            <a:r>
              <a:rPr lang="es-MX" b="1" dirty="0"/>
              <a:t>igual</a:t>
            </a:r>
            <a:r>
              <a:rPr lang="es-MX" dirty="0"/>
              <a:t> a Vitalicio (clave 02).</a:t>
            </a:r>
            <a:endParaRPr lang="es-ES"/>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fin de vigencia</a:t>
            </a:r>
          </a:p>
        </p:txBody>
      </p:sp>
      <p:pic>
        <p:nvPicPr>
          <p:cNvPr id="7" name="Imagen 6">
            <a:extLst>
              <a:ext uri="{FF2B5EF4-FFF2-40B4-BE49-F238E27FC236}">
                <a16:creationId xmlns:a16="http://schemas.microsoft.com/office/drawing/2014/main" id="{8AD88F34-68CC-4469-95A2-4209FA1CA05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263278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637165" y="1150197"/>
            <a:ext cx="5925300" cy="3311100"/>
          </a:xfrm>
          <a:prstGeom prst="rect">
            <a:avLst/>
          </a:prstGeom>
        </p:spPr>
        <p:txBody>
          <a:bodyPr spcFirstLastPara="1" wrap="square" lIns="0" tIns="0" rIns="0" bIns="0" anchor="t" anchorCtr="0">
            <a:noAutofit/>
          </a:bodyPr>
          <a:lstStyle/>
          <a:p>
            <a:pPr marL="0" indent="0" algn="just">
              <a:buNone/>
            </a:pPr>
            <a:r>
              <a:rPr lang="es-MX" sz="1400" dirty="0"/>
              <a:t>Corresponde a la fecha en la cual el asegurado inicia su exposición, como integrante de la póliza.</a:t>
            </a:r>
            <a:endParaRPr lang="es-ES"/>
          </a:p>
          <a:p>
            <a:pPr marL="0" indent="0">
              <a:buNone/>
            </a:pPr>
            <a:endParaRPr lang="es-MX" sz="1400" dirty="0"/>
          </a:p>
          <a:p>
            <a:pPr marL="285750" indent="-285750"/>
            <a:r>
              <a:rPr lang="es-MX" sz="1400" b="1" dirty="0"/>
              <a:t>Fecha de alta del certificado </a:t>
            </a:r>
            <a:r>
              <a:rPr lang="es-MX" sz="1400" dirty="0"/>
              <a:t>debe ser </a:t>
            </a:r>
            <a:r>
              <a:rPr lang="es-MX" sz="1400" b="1" dirty="0"/>
              <a:t>menor o igual </a:t>
            </a:r>
            <a:r>
              <a:rPr lang="es-MX" sz="1400" dirty="0"/>
              <a:t>a fecha de baja del certificado.</a:t>
            </a:r>
          </a:p>
          <a:p>
            <a:pPr marL="285750" indent="-285750"/>
            <a:endParaRPr lang="es-MX" sz="1400" dirty="0"/>
          </a:p>
          <a:p>
            <a:pPr marL="285750" indent="-285750"/>
            <a:r>
              <a:rPr lang="es-MX" sz="1400" b="1" dirty="0"/>
              <a:t>Fecha de alta del certificado </a:t>
            </a:r>
            <a:r>
              <a:rPr lang="es-MX" sz="1400" dirty="0"/>
              <a:t>debe ser </a:t>
            </a:r>
            <a:r>
              <a:rPr lang="es-MX" sz="1400" b="1" dirty="0"/>
              <a:t>mayor o igual </a:t>
            </a:r>
            <a:r>
              <a:rPr lang="es-MX" sz="1400" dirty="0"/>
              <a:t>a fecha de nacimiento.</a:t>
            </a:r>
          </a:p>
          <a:p>
            <a:pPr marL="0" lvl="0" indent="0" algn="l" rtl="0">
              <a:spcBef>
                <a:spcPts val="0"/>
              </a:spcBef>
              <a:spcAft>
                <a:spcPts val="0"/>
              </a:spcAft>
              <a:buSzPts val="2000"/>
              <a:buNone/>
            </a:pPr>
            <a:endParaRPr lang="es-MX" sz="1600" dirty="0"/>
          </a:p>
          <a:p>
            <a:pPr marL="0" lvl="0" indent="0" algn="l" rtl="0">
              <a:spcBef>
                <a:spcPts val="0"/>
              </a:spcBef>
              <a:spcAft>
                <a:spcPts val="0"/>
              </a:spcAft>
              <a:buSzPts val="2000"/>
              <a:buNone/>
            </a:pPr>
            <a:endParaRPr lang="es-MX"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alta de certificado</a:t>
            </a:r>
          </a:p>
        </p:txBody>
      </p:sp>
      <p:cxnSp>
        <p:nvCxnSpPr>
          <p:cNvPr id="4" name="Conector recto 3">
            <a:extLst>
              <a:ext uri="{FF2B5EF4-FFF2-40B4-BE49-F238E27FC236}">
                <a16:creationId xmlns:a16="http://schemas.microsoft.com/office/drawing/2014/main" id="{D6FF0502-077A-442D-BC80-EDC31CF8942D}"/>
              </a:ext>
            </a:extLst>
          </p:cNvPr>
          <p:cNvCxnSpPr>
            <a:cxnSpLocks/>
          </p:cNvCxnSpPr>
          <p:nvPr/>
        </p:nvCxnSpPr>
        <p:spPr>
          <a:xfrm>
            <a:off x="2805518" y="4245483"/>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570332C-339D-4B0A-B1AA-23EC04FDB128}"/>
              </a:ext>
            </a:extLst>
          </p:cNvPr>
          <p:cNvCxnSpPr/>
          <p:nvPr/>
        </p:nvCxnSpPr>
        <p:spPr>
          <a:xfrm>
            <a:off x="7788942" y="3768405"/>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0034320-4BF1-46AC-A5DC-5508F0D36351}"/>
              </a:ext>
            </a:extLst>
          </p:cNvPr>
          <p:cNvCxnSpPr/>
          <p:nvPr/>
        </p:nvCxnSpPr>
        <p:spPr>
          <a:xfrm>
            <a:off x="6218559" y="3775031"/>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8A5A6EB-F225-4E3E-9866-76C046C4DA11}"/>
              </a:ext>
            </a:extLst>
          </p:cNvPr>
          <p:cNvCxnSpPr/>
          <p:nvPr/>
        </p:nvCxnSpPr>
        <p:spPr>
          <a:xfrm>
            <a:off x="4634924" y="3781657"/>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F50609E-4821-4B13-B89B-AFF179110254}"/>
              </a:ext>
            </a:extLst>
          </p:cNvPr>
          <p:cNvSpPr txBox="1"/>
          <p:nvPr/>
        </p:nvSpPr>
        <p:spPr>
          <a:xfrm>
            <a:off x="7380314" y="4757942"/>
            <a:ext cx="1007165" cy="261610"/>
          </a:xfrm>
          <a:prstGeom prst="rect">
            <a:avLst/>
          </a:prstGeom>
          <a:noFill/>
        </p:spPr>
        <p:txBody>
          <a:bodyPr wrap="square" rtlCol="0">
            <a:spAutoFit/>
          </a:bodyPr>
          <a:lstStyle/>
          <a:p>
            <a:r>
              <a:rPr lang="es-MX" sz="1100" dirty="0"/>
              <a:t>Abril 2020</a:t>
            </a:r>
          </a:p>
        </p:txBody>
      </p:sp>
      <p:sp>
        <p:nvSpPr>
          <p:cNvPr id="14" name="CuadroTexto 13">
            <a:extLst>
              <a:ext uri="{FF2B5EF4-FFF2-40B4-BE49-F238E27FC236}">
                <a16:creationId xmlns:a16="http://schemas.microsoft.com/office/drawing/2014/main" id="{0A14798E-0808-432A-AE38-19042D165A8A}"/>
              </a:ext>
            </a:extLst>
          </p:cNvPr>
          <p:cNvSpPr txBox="1"/>
          <p:nvPr/>
        </p:nvSpPr>
        <p:spPr>
          <a:xfrm>
            <a:off x="6917218" y="4749979"/>
            <a:ext cx="502246" cy="261610"/>
          </a:xfrm>
          <a:prstGeom prst="rect">
            <a:avLst/>
          </a:prstGeom>
          <a:noFill/>
        </p:spPr>
        <p:txBody>
          <a:bodyPr wrap="square" rtlCol="0">
            <a:spAutoFit/>
          </a:bodyPr>
          <a:lstStyle/>
          <a:p>
            <a:r>
              <a:rPr lang="es-MX" sz="1100" dirty="0"/>
              <a:t>…</a:t>
            </a:r>
          </a:p>
        </p:txBody>
      </p:sp>
      <p:sp>
        <p:nvSpPr>
          <p:cNvPr id="15" name="CuadroTexto 14">
            <a:extLst>
              <a:ext uri="{FF2B5EF4-FFF2-40B4-BE49-F238E27FC236}">
                <a16:creationId xmlns:a16="http://schemas.microsoft.com/office/drawing/2014/main" id="{4D74623E-0ED0-43DD-B7E7-E9C26BB30DD7}"/>
              </a:ext>
            </a:extLst>
          </p:cNvPr>
          <p:cNvSpPr txBox="1"/>
          <p:nvPr/>
        </p:nvSpPr>
        <p:spPr>
          <a:xfrm>
            <a:off x="5768412" y="4733200"/>
            <a:ext cx="1292087" cy="261610"/>
          </a:xfrm>
          <a:prstGeom prst="rect">
            <a:avLst/>
          </a:prstGeom>
          <a:noFill/>
        </p:spPr>
        <p:txBody>
          <a:bodyPr wrap="square" rtlCol="0">
            <a:spAutoFit/>
          </a:bodyPr>
          <a:lstStyle/>
          <a:p>
            <a:r>
              <a:rPr lang="es-MX" sz="1100" dirty="0"/>
              <a:t>Febrero 2020</a:t>
            </a:r>
          </a:p>
        </p:txBody>
      </p:sp>
      <p:sp>
        <p:nvSpPr>
          <p:cNvPr id="16" name="CuadroTexto 15">
            <a:extLst>
              <a:ext uri="{FF2B5EF4-FFF2-40B4-BE49-F238E27FC236}">
                <a16:creationId xmlns:a16="http://schemas.microsoft.com/office/drawing/2014/main" id="{D855E9B7-2637-4342-8C56-B42B123021CC}"/>
              </a:ext>
            </a:extLst>
          </p:cNvPr>
          <p:cNvSpPr txBox="1"/>
          <p:nvPr/>
        </p:nvSpPr>
        <p:spPr>
          <a:xfrm>
            <a:off x="7278735" y="2993154"/>
            <a:ext cx="1007165" cy="430887"/>
          </a:xfrm>
          <a:prstGeom prst="rect">
            <a:avLst/>
          </a:prstGeom>
          <a:noFill/>
        </p:spPr>
        <p:txBody>
          <a:bodyPr wrap="square" rtlCol="0">
            <a:spAutoFit/>
          </a:bodyPr>
          <a:lstStyle/>
          <a:p>
            <a:pPr algn="ctr"/>
            <a:r>
              <a:rPr lang="es-MX" sz="1100" dirty="0"/>
              <a:t>Fecha de baja</a:t>
            </a:r>
          </a:p>
        </p:txBody>
      </p:sp>
      <p:sp>
        <p:nvSpPr>
          <p:cNvPr id="17" name="CuadroTexto 16">
            <a:extLst>
              <a:ext uri="{FF2B5EF4-FFF2-40B4-BE49-F238E27FC236}">
                <a16:creationId xmlns:a16="http://schemas.microsoft.com/office/drawing/2014/main" id="{493D7B43-B88B-4E92-A5A1-8CEEA6E2F027}"/>
              </a:ext>
            </a:extLst>
          </p:cNvPr>
          <p:cNvSpPr txBox="1"/>
          <p:nvPr/>
        </p:nvSpPr>
        <p:spPr>
          <a:xfrm>
            <a:off x="5704461" y="3023610"/>
            <a:ext cx="1007165" cy="430887"/>
          </a:xfrm>
          <a:prstGeom prst="rect">
            <a:avLst/>
          </a:prstGeom>
          <a:noFill/>
        </p:spPr>
        <p:txBody>
          <a:bodyPr wrap="square" rtlCol="0">
            <a:spAutoFit/>
          </a:bodyPr>
          <a:lstStyle/>
          <a:p>
            <a:pPr algn="ctr"/>
            <a:r>
              <a:rPr lang="es-MX" sz="1100" dirty="0"/>
              <a:t>Fecha de alta</a:t>
            </a:r>
          </a:p>
        </p:txBody>
      </p:sp>
      <p:cxnSp>
        <p:nvCxnSpPr>
          <p:cNvPr id="9" name="Conector recto de flecha 8">
            <a:extLst>
              <a:ext uri="{FF2B5EF4-FFF2-40B4-BE49-F238E27FC236}">
                <a16:creationId xmlns:a16="http://schemas.microsoft.com/office/drawing/2014/main" id="{796ECF8B-ADA8-4644-A592-ABE11CA1EA7C}"/>
              </a:ext>
            </a:extLst>
          </p:cNvPr>
          <p:cNvCxnSpPr>
            <a:cxnSpLocks/>
          </p:cNvCxnSpPr>
          <p:nvPr/>
        </p:nvCxnSpPr>
        <p:spPr>
          <a:xfrm flipH="1">
            <a:off x="5934612" y="3967187"/>
            <a:ext cx="1695305"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0" name="Abrir llave 9">
            <a:extLst>
              <a:ext uri="{FF2B5EF4-FFF2-40B4-BE49-F238E27FC236}">
                <a16:creationId xmlns:a16="http://schemas.microsoft.com/office/drawing/2014/main" id="{6C42914B-6454-4DD8-BBB4-48331F2323D4}"/>
              </a:ext>
            </a:extLst>
          </p:cNvPr>
          <p:cNvSpPr/>
          <p:nvPr/>
        </p:nvSpPr>
        <p:spPr>
          <a:xfrm rot="5400000">
            <a:off x="6637584" y="2802578"/>
            <a:ext cx="331304" cy="1653360"/>
          </a:xfrm>
          <a:prstGeom prst="leftBrace">
            <a:avLst>
              <a:gd name="adj1" fmla="val 8333"/>
              <a:gd name="adj2" fmla="val 58273"/>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22" name="CuadroTexto 21">
            <a:extLst>
              <a:ext uri="{FF2B5EF4-FFF2-40B4-BE49-F238E27FC236}">
                <a16:creationId xmlns:a16="http://schemas.microsoft.com/office/drawing/2014/main" id="{2160F1A3-409E-4D3D-95AF-324EAAAD9BA8}"/>
              </a:ext>
            </a:extLst>
          </p:cNvPr>
          <p:cNvSpPr txBox="1"/>
          <p:nvPr/>
        </p:nvSpPr>
        <p:spPr>
          <a:xfrm>
            <a:off x="6820258" y="3074429"/>
            <a:ext cx="557260" cy="261610"/>
          </a:xfrm>
          <a:prstGeom prst="rect">
            <a:avLst/>
          </a:prstGeom>
          <a:noFill/>
        </p:spPr>
        <p:txBody>
          <a:bodyPr wrap="square" rtlCol="0">
            <a:spAutoFit/>
          </a:bodyPr>
          <a:lstStyle/>
          <a:p>
            <a:pPr algn="ctr"/>
            <a:r>
              <a:rPr lang="es-MX" sz="1100" dirty="0"/>
              <a:t>&lt;=</a:t>
            </a:r>
          </a:p>
        </p:txBody>
      </p:sp>
      <p:cxnSp>
        <p:nvCxnSpPr>
          <p:cNvPr id="23" name="Conector recto de flecha 22">
            <a:extLst>
              <a:ext uri="{FF2B5EF4-FFF2-40B4-BE49-F238E27FC236}">
                <a16:creationId xmlns:a16="http://schemas.microsoft.com/office/drawing/2014/main" id="{10D8E186-ECB4-4A1D-B6B8-9243C40EA138}"/>
              </a:ext>
            </a:extLst>
          </p:cNvPr>
          <p:cNvCxnSpPr>
            <a:cxnSpLocks/>
          </p:cNvCxnSpPr>
          <p:nvPr/>
        </p:nvCxnSpPr>
        <p:spPr>
          <a:xfrm>
            <a:off x="7777836" y="3592455"/>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0" name="Imagen 19">
            <a:extLst>
              <a:ext uri="{FF2B5EF4-FFF2-40B4-BE49-F238E27FC236}">
                <a16:creationId xmlns:a16="http://schemas.microsoft.com/office/drawing/2014/main" id="{AA167364-49CC-4C02-82DB-2C74A357B9D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
        <p:nvSpPr>
          <p:cNvPr id="25" name="CuadroTexto 24">
            <a:extLst>
              <a:ext uri="{FF2B5EF4-FFF2-40B4-BE49-F238E27FC236}">
                <a16:creationId xmlns:a16="http://schemas.microsoft.com/office/drawing/2014/main" id="{6EAC3468-7718-4FA8-B005-5C271765B62C}"/>
              </a:ext>
            </a:extLst>
          </p:cNvPr>
          <p:cNvSpPr txBox="1"/>
          <p:nvPr/>
        </p:nvSpPr>
        <p:spPr>
          <a:xfrm>
            <a:off x="2660110" y="3130903"/>
            <a:ext cx="1133062" cy="430887"/>
          </a:xfrm>
          <a:prstGeom prst="rect">
            <a:avLst/>
          </a:prstGeom>
          <a:noFill/>
        </p:spPr>
        <p:txBody>
          <a:bodyPr wrap="square" rtlCol="0">
            <a:spAutoFit/>
          </a:bodyPr>
          <a:lstStyle/>
          <a:p>
            <a:pPr algn="ctr"/>
            <a:r>
              <a:rPr lang="es-MX" sz="1100" dirty="0"/>
              <a:t>Fecha de nacimiento</a:t>
            </a:r>
          </a:p>
        </p:txBody>
      </p:sp>
      <p:sp>
        <p:nvSpPr>
          <p:cNvPr id="26" name="CuadroTexto 25">
            <a:extLst>
              <a:ext uri="{FF2B5EF4-FFF2-40B4-BE49-F238E27FC236}">
                <a16:creationId xmlns:a16="http://schemas.microsoft.com/office/drawing/2014/main" id="{D4D3B38A-8042-412F-AC1D-4A86E7127125}"/>
              </a:ext>
            </a:extLst>
          </p:cNvPr>
          <p:cNvSpPr txBox="1"/>
          <p:nvPr/>
        </p:nvSpPr>
        <p:spPr>
          <a:xfrm>
            <a:off x="4162955" y="3126467"/>
            <a:ext cx="1007165" cy="430887"/>
          </a:xfrm>
          <a:prstGeom prst="rect">
            <a:avLst/>
          </a:prstGeom>
          <a:noFill/>
        </p:spPr>
        <p:txBody>
          <a:bodyPr wrap="square" rtlCol="0">
            <a:spAutoFit/>
          </a:bodyPr>
          <a:lstStyle/>
          <a:p>
            <a:pPr algn="ctr"/>
            <a:r>
              <a:rPr lang="es-MX" sz="1100" dirty="0"/>
              <a:t>Fecha de alta</a:t>
            </a:r>
          </a:p>
        </p:txBody>
      </p:sp>
      <p:cxnSp>
        <p:nvCxnSpPr>
          <p:cNvPr id="27" name="Conector recto de flecha 26">
            <a:extLst>
              <a:ext uri="{FF2B5EF4-FFF2-40B4-BE49-F238E27FC236}">
                <a16:creationId xmlns:a16="http://schemas.microsoft.com/office/drawing/2014/main" id="{7DB94B06-4DA6-4089-A9F8-268F88729CD3}"/>
              </a:ext>
            </a:extLst>
          </p:cNvPr>
          <p:cNvCxnSpPr>
            <a:cxnSpLocks/>
          </p:cNvCxnSpPr>
          <p:nvPr/>
        </p:nvCxnSpPr>
        <p:spPr>
          <a:xfrm>
            <a:off x="3308858" y="4113812"/>
            <a:ext cx="1837188"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28" name="Abrir llave 27">
            <a:extLst>
              <a:ext uri="{FF2B5EF4-FFF2-40B4-BE49-F238E27FC236}">
                <a16:creationId xmlns:a16="http://schemas.microsoft.com/office/drawing/2014/main" id="{5BE44B1D-7B3D-41ED-96E1-58FB8F9C9B80}"/>
              </a:ext>
            </a:extLst>
          </p:cNvPr>
          <p:cNvSpPr/>
          <p:nvPr/>
        </p:nvSpPr>
        <p:spPr>
          <a:xfrm rot="5400000">
            <a:off x="3990494" y="2816865"/>
            <a:ext cx="331304" cy="1812022"/>
          </a:xfrm>
          <a:prstGeom prst="leftBrace">
            <a:avLst>
              <a:gd name="adj1" fmla="val 8333"/>
              <a:gd name="adj2" fmla="val 1978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29" name="CuadroTexto 28">
            <a:extLst>
              <a:ext uri="{FF2B5EF4-FFF2-40B4-BE49-F238E27FC236}">
                <a16:creationId xmlns:a16="http://schemas.microsoft.com/office/drawing/2014/main" id="{25CB7976-4C60-4E0E-AD49-6336CCC96363}"/>
              </a:ext>
            </a:extLst>
          </p:cNvPr>
          <p:cNvSpPr txBox="1"/>
          <p:nvPr/>
        </p:nvSpPr>
        <p:spPr>
          <a:xfrm>
            <a:off x="3420409" y="3198926"/>
            <a:ext cx="1133062" cy="261610"/>
          </a:xfrm>
          <a:prstGeom prst="rect">
            <a:avLst/>
          </a:prstGeom>
          <a:noFill/>
        </p:spPr>
        <p:txBody>
          <a:bodyPr wrap="square" rtlCol="0">
            <a:spAutoFit/>
          </a:bodyPr>
          <a:lstStyle/>
          <a:p>
            <a:pPr algn="ctr"/>
            <a:r>
              <a:rPr lang="es-MX" sz="1100" dirty="0"/>
              <a:t>&lt;=</a:t>
            </a:r>
          </a:p>
        </p:txBody>
      </p:sp>
      <p:cxnSp>
        <p:nvCxnSpPr>
          <p:cNvPr id="32" name="Conector recto 31">
            <a:extLst>
              <a:ext uri="{FF2B5EF4-FFF2-40B4-BE49-F238E27FC236}">
                <a16:creationId xmlns:a16="http://schemas.microsoft.com/office/drawing/2014/main" id="{92CBA3E0-84F1-4CD4-9E5D-8E8EADA1FEDE}"/>
              </a:ext>
            </a:extLst>
          </p:cNvPr>
          <p:cNvCxnSpPr/>
          <p:nvPr/>
        </p:nvCxnSpPr>
        <p:spPr>
          <a:xfrm>
            <a:off x="3235361" y="3724332"/>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68C02317-FC65-4245-B1CC-B02FAC647743}"/>
              </a:ext>
            </a:extLst>
          </p:cNvPr>
          <p:cNvCxnSpPr>
            <a:cxnSpLocks/>
          </p:cNvCxnSpPr>
          <p:nvPr/>
        </p:nvCxnSpPr>
        <p:spPr>
          <a:xfrm>
            <a:off x="3226708" y="3614757"/>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6645CF36-8D6D-4741-9006-19FBB0BB7B8F}"/>
              </a:ext>
            </a:extLst>
          </p:cNvPr>
          <p:cNvSpPr txBox="1"/>
          <p:nvPr/>
        </p:nvSpPr>
        <p:spPr>
          <a:xfrm>
            <a:off x="2858830" y="4726209"/>
            <a:ext cx="1292087" cy="261610"/>
          </a:xfrm>
          <a:prstGeom prst="rect">
            <a:avLst/>
          </a:prstGeom>
          <a:noFill/>
        </p:spPr>
        <p:txBody>
          <a:bodyPr wrap="square" rtlCol="0">
            <a:spAutoFit/>
          </a:bodyPr>
          <a:lstStyle/>
          <a:p>
            <a:r>
              <a:rPr lang="es-MX" sz="1100" dirty="0"/>
              <a:t>Febrero 2000</a:t>
            </a:r>
          </a:p>
        </p:txBody>
      </p:sp>
      <p:sp>
        <p:nvSpPr>
          <p:cNvPr id="36" name="CuadroTexto 35">
            <a:extLst>
              <a:ext uri="{FF2B5EF4-FFF2-40B4-BE49-F238E27FC236}">
                <a16:creationId xmlns:a16="http://schemas.microsoft.com/office/drawing/2014/main" id="{55916B9C-6027-4EB3-B8FE-3E73A7DEEEFE}"/>
              </a:ext>
            </a:extLst>
          </p:cNvPr>
          <p:cNvSpPr txBox="1"/>
          <p:nvPr/>
        </p:nvSpPr>
        <p:spPr>
          <a:xfrm>
            <a:off x="4227633" y="4702440"/>
            <a:ext cx="1292087" cy="261610"/>
          </a:xfrm>
          <a:prstGeom prst="rect">
            <a:avLst/>
          </a:prstGeom>
          <a:noFill/>
        </p:spPr>
        <p:txBody>
          <a:bodyPr wrap="square" rtlCol="0">
            <a:spAutoFit/>
          </a:bodyPr>
          <a:lstStyle/>
          <a:p>
            <a:r>
              <a:rPr lang="es-MX" sz="1100" dirty="0"/>
              <a:t>Marzo 2000</a:t>
            </a:r>
          </a:p>
        </p:txBody>
      </p:sp>
      <p:sp>
        <p:nvSpPr>
          <p:cNvPr id="38" name="CuadroTexto 37">
            <a:extLst>
              <a:ext uri="{FF2B5EF4-FFF2-40B4-BE49-F238E27FC236}">
                <a16:creationId xmlns:a16="http://schemas.microsoft.com/office/drawing/2014/main" id="{5ACCBDC2-D241-4758-BCB3-218A660C9A51}"/>
              </a:ext>
            </a:extLst>
          </p:cNvPr>
          <p:cNvSpPr txBox="1"/>
          <p:nvPr/>
        </p:nvSpPr>
        <p:spPr>
          <a:xfrm>
            <a:off x="5349875" y="4684265"/>
            <a:ext cx="502246" cy="261610"/>
          </a:xfrm>
          <a:prstGeom prst="rect">
            <a:avLst/>
          </a:prstGeom>
          <a:noFill/>
        </p:spPr>
        <p:txBody>
          <a:bodyPr wrap="square" rtlCol="0">
            <a:spAutoFit/>
          </a:bodyPr>
          <a:lstStyle/>
          <a:p>
            <a:r>
              <a:rPr lang="es-MX" sz="1100" dirty="0"/>
              <a:t>…</a:t>
            </a:r>
          </a:p>
        </p:txBody>
      </p:sp>
    </p:spTree>
    <p:extLst>
      <p:ext uri="{BB962C8B-B14F-4D97-AF65-F5344CB8AC3E}">
        <p14:creationId xmlns:p14="http://schemas.microsoft.com/office/powerpoint/2010/main" val="354392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637164" y="1018903"/>
            <a:ext cx="6202035" cy="3434005"/>
          </a:xfrm>
          <a:prstGeom prst="rect">
            <a:avLst/>
          </a:prstGeom>
        </p:spPr>
        <p:txBody>
          <a:bodyPr spcFirstLastPara="1" wrap="square" lIns="0" tIns="0" rIns="0" bIns="0" anchor="t" anchorCtr="0">
            <a:noAutofit/>
          </a:bodyPr>
          <a:lstStyle/>
          <a:p>
            <a:pPr marL="0" indent="0" algn="just">
              <a:buNone/>
            </a:pPr>
            <a:r>
              <a:rPr lang="es-MX" sz="1400" dirty="0"/>
              <a:t>Corresponde a la fecha en que se registre la salida del certificado, como integrante de la póliza. </a:t>
            </a:r>
            <a:endParaRPr lang="es-ES"/>
          </a:p>
          <a:p>
            <a:pPr marL="285750" indent="-285750"/>
            <a:endParaRPr lang="es-MX" sz="1400" b="1" dirty="0"/>
          </a:p>
          <a:p>
            <a:pPr marL="285750" indent="-285750" algn="just"/>
            <a:r>
              <a:rPr lang="es-MX" sz="1400" dirty="0"/>
              <a:t>La</a:t>
            </a:r>
            <a:r>
              <a:rPr lang="es-MX" sz="1400" b="1" dirty="0"/>
              <a:t> fecha de baja del certificado </a:t>
            </a:r>
            <a:r>
              <a:rPr lang="es-MX" sz="1400" dirty="0"/>
              <a:t>debe ser </a:t>
            </a:r>
            <a:r>
              <a:rPr lang="es-MX" sz="1400" b="1" dirty="0"/>
              <a:t>mayor o igual </a:t>
            </a:r>
            <a:r>
              <a:rPr lang="es-MX" sz="1400" dirty="0"/>
              <a:t>a fecha de nacimiento.</a:t>
            </a:r>
          </a:p>
          <a:p>
            <a:pPr marL="285750" indent="-285750"/>
            <a:endParaRPr lang="es-MX" sz="1400" dirty="0"/>
          </a:p>
          <a:p>
            <a:pPr marL="285750" indent="-285750"/>
            <a:r>
              <a:rPr lang="es-MX" sz="1400" dirty="0"/>
              <a:t>La</a:t>
            </a:r>
            <a:r>
              <a:rPr lang="es-MX" sz="1400" b="1" dirty="0"/>
              <a:t> fecha baja del certificado </a:t>
            </a:r>
            <a:r>
              <a:rPr lang="es-MX" sz="1400" dirty="0"/>
              <a:t>debe ser </a:t>
            </a:r>
            <a:r>
              <a:rPr lang="es-MX" sz="1400" b="1" dirty="0"/>
              <a:t>menor o igual </a:t>
            </a:r>
            <a:r>
              <a:rPr lang="es-MX" sz="1400" dirty="0"/>
              <a:t>al año de reporte.</a:t>
            </a:r>
          </a:p>
          <a:p>
            <a:pPr marL="0" lvl="0" indent="0" algn="l" rtl="0">
              <a:spcBef>
                <a:spcPts val="0"/>
              </a:spcBef>
              <a:spcAft>
                <a:spcPts val="0"/>
              </a:spcAft>
              <a:buSzPts val="2000"/>
              <a:buNone/>
            </a:pPr>
            <a:endParaRPr lang="es-MX" sz="1400" dirty="0"/>
          </a:p>
          <a:p>
            <a:pPr marL="0" lvl="0" indent="0" algn="l" rtl="0">
              <a:spcBef>
                <a:spcPts val="0"/>
              </a:spcBef>
              <a:spcAft>
                <a:spcPts val="0"/>
              </a:spcAft>
              <a:buSzPts val="2000"/>
              <a:buNone/>
            </a:pPr>
            <a:endParaRPr sz="14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baja de certificado</a:t>
            </a:r>
          </a:p>
        </p:txBody>
      </p:sp>
      <p:cxnSp>
        <p:nvCxnSpPr>
          <p:cNvPr id="4" name="Conector recto 3">
            <a:extLst>
              <a:ext uri="{FF2B5EF4-FFF2-40B4-BE49-F238E27FC236}">
                <a16:creationId xmlns:a16="http://schemas.microsoft.com/office/drawing/2014/main" id="{D6FF0502-077A-442D-BC80-EDC31CF8942D}"/>
              </a:ext>
            </a:extLst>
          </p:cNvPr>
          <p:cNvCxnSpPr/>
          <p:nvPr/>
        </p:nvCxnSpPr>
        <p:spPr>
          <a:xfrm>
            <a:off x="3066966" y="4008114"/>
            <a:ext cx="5327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570332C-339D-4B0A-B1AA-23EC04FDB128}"/>
              </a:ext>
            </a:extLst>
          </p:cNvPr>
          <p:cNvCxnSpPr/>
          <p:nvPr/>
        </p:nvCxnSpPr>
        <p:spPr>
          <a:xfrm>
            <a:off x="6367608" y="3522647"/>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0034320-4BF1-46AC-A5DC-5508F0D36351}"/>
              </a:ext>
            </a:extLst>
          </p:cNvPr>
          <p:cNvCxnSpPr/>
          <p:nvPr/>
        </p:nvCxnSpPr>
        <p:spPr>
          <a:xfrm>
            <a:off x="5334120" y="3537662"/>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8A5A6EB-F225-4E3E-9866-76C046C4DA11}"/>
              </a:ext>
            </a:extLst>
          </p:cNvPr>
          <p:cNvCxnSpPr/>
          <p:nvPr/>
        </p:nvCxnSpPr>
        <p:spPr>
          <a:xfrm>
            <a:off x="4371270" y="3569455"/>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F50609E-4821-4B13-B89B-AFF179110254}"/>
              </a:ext>
            </a:extLst>
          </p:cNvPr>
          <p:cNvSpPr txBox="1"/>
          <p:nvPr/>
        </p:nvSpPr>
        <p:spPr>
          <a:xfrm>
            <a:off x="4801299" y="4554129"/>
            <a:ext cx="1007165" cy="261610"/>
          </a:xfrm>
          <a:prstGeom prst="rect">
            <a:avLst/>
          </a:prstGeom>
          <a:noFill/>
        </p:spPr>
        <p:txBody>
          <a:bodyPr wrap="square" rtlCol="0">
            <a:spAutoFit/>
          </a:bodyPr>
          <a:lstStyle/>
          <a:p>
            <a:r>
              <a:rPr lang="es-MX" sz="1100" dirty="0"/>
              <a:t>Abril 2020</a:t>
            </a:r>
          </a:p>
        </p:txBody>
      </p:sp>
      <p:sp>
        <p:nvSpPr>
          <p:cNvPr id="14" name="CuadroTexto 13">
            <a:extLst>
              <a:ext uri="{FF2B5EF4-FFF2-40B4-BE49-F238E27FC236}">
                <a16:creationId xmlns:a16="http://schemas.microsoft.com/office/drawing/2014/main" id="{0A14798E-0808-432A-AE38-19042D165A8A}"/>
              </a:ext>
            </a:extLst>
          </p:cNvPr>
          <p:cNvSpPr txBox="1"/>
          <p:nvPr/>
        </p:nvSpPr>
        <p:spPr>
          <a:xfrm>
            <a:off x="3860030" y="4520999"/>
            <a:ext cx="1258957" cy="307777"/>
          </a:xfrm>
          <a:prstGeom prst="rect">
            <a:avLst/>
          </a:prstGeom>
          <a:noFill/>
        </p:spPr>
        <p:txBody>
          <a:bodyPr wrap="square" rtlCol="0">
            <a:spAutoFit/>
          </a:bodyPr>
          <a:lstStyle/>
          <a:p>
            <a:pPr algn="ctr"/>
            <a:r>
              <a:rPr lang="es-MX" dirty="0"/>
              <a:t>. . . </a:t>
            </a:r>
          </a:p>
        </p:txBody>
      </p:sp>
      <p:sp>
        <p:nvSpPr>
          <p:cNvPr id="15" name="CuadroTexto 14">
            <a:extLst>
              <a:ext uri="{FF2B5EF4-FFF2-40B4-BE49-F238E27FC236}">
                <a16:creationId xmlns:a16="http://schemas.microsoft.com/office/drawing/2014/main" id="{4D74623E-0ED0-43DD-B7E7-E9C26BB30DD7}"/>
              </a:ext>
            </a:extLst>
          </p:cNvPr>
          <p:cNvSpPr txBox="1"/>
          <p:nvPr/>
        </p:nvSpPr>
        <p:spPr>
          <a:xfrm>
            <a:off x="3080340" y="4579721"/>
            <a:ext cx="1292087" cy="261610"/>
          </a:xfrm>
          <a:prstGeom prst="rect">
            <a:avLst/>
          </a:prstGeom>
          <a:noFill/>
        </p:spPr>
        <p:txBody>
          <a:bodyPr wrap="square" rtlCol="0">
            <a:spAutoFit/>
          </a:bodyPr>
          <a:lstStyle/>
          <a:p>
            <a:r>
              <a:rPr lang="es-MX" sz="1100" dirty="0"/>
              <a:t>Febrero 2000</a:t>
            </a:r>
          </a:p>
        </p:txBody>
      </p:sp>
      <p:sp>
        <p:nvSpPr>
          <p:cNvPr id="16" name="CuadroTexto 15">
            <a:extLst>
              <a:ext uri="{FF2B5EF4-FFF2-40B4-BE49-F238E27FC236}">
                <a16:creationId xmlns:a16="http://schemas.microsoft.com/office/drawing/2014/main" id="{D855E9B7-2637-4342-8C56-B42B123021CC}"/>
              </a:ext>
            </a:extLst>
          </p:cNvPr>
          <p:cNvSpPr txBox="1"/>
          <p:nvPr/>
        </p:nvSpPr>
        <p:spPr>
          <a:xfrm>
            <a:off x="2774280" y="3121235"/>
            <a:ext cx="1133062" cy="461665"/>
          </a:xfrm>
          <a:prstGeom prst="rect">
            <a:avLst/>
          </a:prstGeom>
          <a:noFill/>
        </p:spPr>
        <p:txBody>
          <a:bodyPr wrap="square" rtlCol="0">
            <a:spAutoFit/>
          </a:bodyPr>
          <a:lstStyle/>
          <a:p>
            <a:pPr algn="ctr"/>
            <a:r>
              <a:rPr lang="es-MX" sz="1200" dirty="0"/>
              <a:t>Fecha de nacimiento</a:t>
            </a:r>
          </a:p>
        </p:txBody>
      </p:sp>
      <p:sp>
        <p:nvSpPr>
          <p:cNvPr id="17" name="CuadroTexto 16">
            <a:extLst>
              <a:ext uri="{FF2B5EF4-FFF2-40B4-BE49-F238E27FC236}">
                <a16:creationId xmlns:a16="http://schemas.microsoft.com/office/drawing/2014/main" id="{493D7B43-B88B-4E92-A5A1-8CEEA6E2F027}"/>
              </a:ext>
            </a:extLst>
          </p:cNvPr>
          <p:cNvSpPr txBox="1"/>
          <p:nvPr/>
        </p:nvSpPr>
        <p:spPr>
          <a:xfrm>
            <a:off x="4755217" y="3073894"/>
            <a:ext cx="1007165" cy="461665"/>
          </a:xfrm>
          <a:prstGeom prst="rect">
            <a:avLst/>
          </a:prstGeom>
          <a:noFill/>
        </p:spPr>
        <p:txBody>
          <a:bodyPr wrap="square" rtlCol="0">
            <a:spAutoFit/>
          </a:bodyPr>
          <a:lstStyle/>
          <a:p>
            <a:pPr algn="ctr"/>
            <a:r>
              <a:rPr lang="es-MX" sz="1200" dirty="0"/>
              <a:t>Fecha de baja</a:t>
            </a:r>
          </a:p>
        </p:txBody>
      </p:sp>
      <p:cxnSp>
        <p:nvCxnSpPr>
          <p:cNvPr id="9" name="Conector recto de flecha 8">
            <a:extLst>
              <a:ext uri="{FF2B5EF4-FFF2-40B4-BE49-F238E27FC236}">
                <a16:creationId xmlns:a16="http://schemas.microsoft.com/office/drawing/2014/main" id="{796ECF8B-ADA8-4644-A592-ABE11CA1EA7C}"/>
              </a:ext>
            </a:extLst>
          </p:cNvPr>
          <p:cNvCxnSpPr>
            <a:cxnSpLocks/>
          </p:cNvCxnSpPr>
          <p:nvPr/>
        </p:nvCxnSpPr>
        <p:spPr>
          <a:xfrm>
            <a:off x="3389152" y="3862221"/>
            <a:ext cx="1912690"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0" name="Abrir llave 9">
            <a:extLst>
              <a:ext uri="{FF2B5EF4-FFF2-40B4-BE49-F238E27FC236}">
                <a16:creationId xmlns:a16="http://schemas.microsoft.com/office/drawing/2014/main" id="{6C42914B-6454-4DD8-BBB4-48331F2323D4}"/>
              </a:ext>
            </a:extLst>
          </p:cNvPr>
          <p:cNvSpPr/>
          <p:nvPr/>
        </p:nvSpPr>
        <p:spPr>
          <a:xfrm rot="5400000">
            <a:off x="4272313" y="2812551"/>
            <a:ext cx="313508" cy="1812023"/>
          </a:xfrm>
          <a:prstGeom prst="leftBrace">
            <a:avLst>
              <a:gd name="adj1" fmla="val 8333"/>
              <a:gd name="adj2" fmla="val 4257"/>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18" name="CuadroTexto 17">
            <a:extLst>
              <a:ext uri="{FF2B5EF4-FFF2-40B4-BE49-F238E27FC236}">
                <a16:creationId xmlns:a16="http://schemas.microsoft.com/office/drawing/2014/main" id="{DA37D832-A5D6-4C86-9B15-57819B328900}"/>
              </a:ext>
            </a:extLst>
          </p:cNvPr>
          <p:cNvSpPr txBox="1"/>
          <p:nvPr/>
        </p:nvSpPr>
        <p:spPr>
          <a:xfrm>
            <a:off x="3795267" y="3237344"/>
            <a:ext cx="1133062" cy="276999"/>
          </a:xfrm>
          <a:prstGeom prst="rect">
            <a:avLst/>
          </a:prstGeom>
          <a:noFill/>
        </p:spPr>
        <p:txBody>
          <a:bodyPr wrap="square" rtlCol="0">
            <a:spAutoFit/>
          </a:bodyPr>
          <a:lstStyle/>
          <a:p>
            <a:pPr algn="ctr"/>
            <a:r>
              <a:rPr lang="es-MX" sz="1200" dirty="0"/>
              <a:t>&lt;=</a:t>
            </a:r>
          </a:p>
        </p:txBody>
      </p:sp>
      <p:pic>
        <p:nvPicPr>
          <p:cNvPr id="20" name="Imagen 19">
            <a:extLst>
              <a:ext uri="{FF2B5EF4-FFF2-40B4-BE49-F238E27FC236}">
                <a16:creationId xmlns:a16="http://schemas.microsoft.com/office/drawing/2014/main" id="{C0D49B53-37FA-49FD-9250-3EB84D9809DF}"/>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
        <p:nvSpPr>
          <p:cNvPr id="22" name="CuadroTexto 21">
            <a:extLst>
              <a:ext uri="{FF2B5EF4-FFF2-40B4-BE49-F238E27FC236}">
                <a16:creationId xmlns:a16="http://schemas.microsoft.com/office/drawing/2014/main" id="{FF9C2F77-D06F-4FA5-9E1F-CF9A97FA55E1}"/>
              </a:ext>
            </a:extLst>
          </p:cNvPr>
          <p:cNvSpPr txBox="1"/>
          <p:nvPr/>
        </p:nvSpPr>
        <p:spPr>
          <a:xfrm>
            <a:off x="5811533" y="3220581"/>
            <a:ext cx="1133062" cy="276999"/>
          </a:xfrm>
          <a:prstGeom prst="rect">
            <a:avLst/>
          </a:prstGeom>
          <a:noFill/>
        </p:spPr>
        <p:txBody>
          <a:bodyPr wrap="square" rtlCol="0">
            <a:spAutoFit/>
          </a:bodyPr>
          <a:lstStyle/>
          <a:p>
            <a:pPr algn="ctr"/>
            <a:r>
              <a:rPr lang="es-MX" sz="1200" dirty="0"/>
              <a:t>Fecha baja</a:t>
            </a:r>
          </a:p>
        </p:txBody>
      </p:sp>
      <p:sp>
        <p:nvSpPr>
          <p:cNvPr id="23" name="CuadroTexto 22">
            <a:extLst>
              <a:ext uri="{FF2B5EF4-FFF2-40B4-BE49-F238E27FC236}">
                <a16:creationId xmlns:a16="http://schemas.microsoft.com/office/drawing/2014/main" id="{9A023E36-6759-4DD7-B673-75678B6C2312}"/>
              </a:ext>
            </a:extLst>
          </p:cNvPr>
          <p:cNvSpPr txBox="1"/>
          <p:nvPr/>
        </p:nvSpPr>
        <p:spPr>
          <a:xfrm>
            <a:off x="7166573" y="3105017"/>
            <a:ext cx="1007165" cy="461665"/>
          </a:xfrm>
          <a:prstGeom prst="rect">
            <a:avLst/>
          </a:prstGeom>
          <a:noFill/>
        </p:spPr>
        <p:txBody>
          <a:bodyPr wrap="square" rtlCol="0">
            <a:spAutoFit/>
          </a:bodyPr>
          <a:lstStyle/>
          <a:p>
            <a:pPr algn="ctr"/>
            <a:r>
              <a:rPr lang="es-MX" sz="1200" dirty="0"/>
              <a:t>Año de reporte</a:t>
            </a:r>
          </a:p>
        </p:txBody>
      </p:sp>
      <p:sp>
        <p:nvSpPr>
          <p:cNvPr id="24" name="CuadroTexto 23">
            <a:extLst>
              <a:ext uri="{FF2B5EF4-FFF2-40B4-BE49-F238E27FC236}">
                <a16:creationId xmlns:a16="http://schemas.microsoft.com/office/drawing/2014/main" id="{C367D6FE-9CE8-40D3-B7C1-9BA31F52E1DE}"/>
              </a:ext>
            </a:extLst>
          </p:cNvPr>
          <p:cNvSpPr txBox="1"/>
          <p:nvPr/>
        </p:nvSpPr>
        <p:spPr>
          <a:xfrm>
            <a:off x="6534631" y="3237678"/>
            <a:ext cx="1133062" cy="276999"/>
          </a:xfrm>
          <a:prstGeom prst="rect">
            <a:avLst/>
          </a:prstGeom>
          <a:noFill/>
        </p:spPr>
        <p:txBody>
          <a:bodyPr wrap="square" rtlCol="0">
            <a:spAutoFit/>
          </a:bodyPr>
          <a:lstStyle/>
          <a:p>
            <a:pPr algn="ctr"/>
            <a:r>
              <a:rPr lang="es-MX" sz="1200" dirty="0"/>
              <a:t>&lt;=</a:t>
            </a:r>
          </a:p>
        </p:txBody>
      </p:sp>
      <p:cxnSp>
        <p:nvCxnSpPr>
          <p:cNvPr id="25" name="Conector recto 24">
            <a:extLst>
              <a:ext uri="{FF2B5EF4-FFF2-40B4-BE49-F238E27FC236}">
                <a16:creationId xmlns:a16="http://schemas.microsoft.com/office/drawing/2014/main" id="{2DEB4B8C-0C3E-4839-BFF4-5724E1EBEB62}"/>
              </a:ext>
            </a:extLst>
          </p:cNvPr>
          <p:cNvCxnSpPr/>
          <p:nvPr/>
        </p:nvCxnSpPr>
        <p:spPr>
          <a:xfrm>
            <a:off x="3340822" y="3579242"/>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E46F033-6E0E-454A-9FBB-372DDC0F0CCA}"/>
              </a:ext>
            </a:extLst>
          </p:cNvPr>
          <p:cNvCxnSpPr/>
          <p:nvPr/>
        </p:nvCxnSpPr>
        <p:spPr>
          <a:xfrm>
            <a:off x="7669542" y="3570854"/>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DEBE4DEB-8A61-43C9-B574-9F9762B85D30}"/>
              </a:ext>
            </a:extLst>
          </p:cNvPr>
          <p:cNvCxnSpPr>
            <a:cxnSpLocks/>
          </p:cNvCxnSpPr>
          <p:nvPr/>
        </p:nvCxnSpPr>
        <p:spPr>
          <a:xfrm>
            <a:off x="5351299" y="3570514"/>
            <a:ext cx="0" cy="44248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61AFF006-3883-4B1A-810A-6374F1C98F8F}"/>
              </a:ext>
            </a:extLst>
          </p:cNvPr>
          <p:cNvSpPr txBox="1"/>
          <p:nvPr/>
        </p:nvSpPr>
        <p:spPr>
          <a:xfrm>
            <a:off x="7444740" y="4528822"/>
            <a:ext cx="744659" cy="261610"/>
          </a:xfrm>
          <a:prstGeom prst="rect">
            <a:avLst/>
          </a:prstGeom>
          <a:noFill/>
        </p:spPr>
        <p:txBody>
          <a:bodyPr wrap="square" rtlCol="0">
            <a:spAutoFit/>
          </a:bodyPr>
          <a:lstStyle/>
          <a:p>
            <a:r>
              <a:rPr lang="es-MX" sz="1100" dirty="0"/>
              <a:t>2020</a:t>
            </a:r>
          </a:p>
        </p:txBody>
      </p:sp>
      <p:sp>
        <p:nvSpPr>
          <p:cNvPr id="29" name="CuadroTexto 28">
            <a:extLst>
              <a:ext uri="{FF2B5EF4-FFF2-40B4-BE49-F238E27FC236}">
                <a16:creationId xmlns:a16="http://schemas.microsoft.com/office/drawing/2014/main" id="{D34FA76E-A453-4B16-A8B0-89A5A17B0C25}"/>
              </a:ext>
            </a:extLst>
          </p:cNvPr>
          <p:cNvSpPr txBox="1"/>
          <p:nvPr/>
        </p:nvSpPr>
        <p:spPr>
          <a:xfrm>
            <a:off x="6680129" y="4455285"/>
            <a:ext cx="987409" cy="307777"/>
          </a:xfrm>
          <a:prstGeom prst="rect">
            <a:avLst/>
          </a:prstGeom>
          <a:noFill/>
        </p:spPr>
        <p:txBody>
          <a:bodyPr wrap="square" rtlCol="0">
            <a:spAutoFit/>
          </a:bodyPr>
          <a:lstStyle/>
          <a:p>
            <a:pPr algn="ctr"/>
            <a:r>
              <a:rPr lang="es-MX" dirty="0"/>
              <a:t>. . . </a:t>
            </a:r>
          </a:p>
        </p:txBody>
      </p:sp>
      <p:sp>
        <p:nvSpPr>
          <p:cNvPr id="30" name="CuadroTexto 29">
            <a:extLst>
              <a:ext uri="{FF2B5EF4-FFF2-40B4-BE49-F238E27FC236}">
                <a16:creationId xmlns:a16="http://schemas.microsoft.com/office/drawing/2014/main" id="{A0695AEE-710B-4720-AFAA-B0C3417475FF}"/>
              </a:ext>
            </a:extLst>
          </p:cNvPr>
          <p:cNvSpPr txBox="1"/>
          <p:nvPr/>
        </p:nvSpPr>
        <p:spPr>
          <a:xfrm>
            <a:off x="5950773" y="4514007"/>
            <a:ext cx="1292087" cy="261610"/>
          </a:xfrm>
          <a:prstGeom prst="rect">
            <a:avLst/>
          </a:prstGeom>
          <a:noFill/>
        </p:spPr>
        <p:txBody>
          <a:bodyPr wrap="square" rtlCol="0">
            <a:spAutoFit/>
          </a:bodyPr>
          <a:lstStyle/>
          <a:p>
            <a:r>
              <a:rPr lang="es-MX" sz="1100" dirty="0"/>
              <a:t>Febrero 2020</a:t>
            </a:r>
          </a:p>
        </p:txBody>
      </p:sp>
      <p:cxnSp>
        <p:nvCxnSpPr>
          <p:cNvPr id="31" name="Conector recto de flecha 30">
            <a:extLst>
              <a:ext uri="{FF2B5EF4-FFF2-40B4-BE49-F238E27FC236}">
                <a16:creationId xmlns:a16="http://schemas.microsoft.com/office/drawing/2014/main" id="{731497A4-FCC5-4455-B566-D1BDD09F5679}"/>
              </a:ext>
            </a:extLst>
          </p:cNvPr>
          <p:cNvCxnSpPr>
            <a:cxnSpLocks/>
          </p:cNvCxnSpPr>
          <p:nvPr/>
        </p:nvCxnSpPr>
        <p:spPr>
          <a:xfrm flipH="1">
            <a:off x="6400800" y="3919786"/>
            <a:ext cx="1233182"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34" name="Abrir llave 33">
            <a:extLst>
              <a:ext uri="{FF2B5EF4-FFF2-40B4-BE49-F238E27FC236}">
                <a16:creationId xmlns:a16="http://schemas.microsoft.com/office/drawing/2014/main" id="{E91083F5-29BB-4EAD-BEEE-6A2ADCE032B0}"/>
              </a:ext>
            </a:extLst>
          </p:cNvPr>
          <p:cNvSpPr/>
          <p:nvPr/>
        </p:nvSpPr>
        <p:spPr>
          <a:xfrm rot="5400000" flipV="1">
            <a:off x="6912507" y="3059765"/>
            <a:ext cx="218155" cy="1291904"/>
          </a:xfrm>
          <a:prstGeom prst="leftBrace">
            <a:avLst>
              <a:gd name="adj1" fmla="val 10844"/>
              <a:gd name="adj2" fmla="val 1071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cxnSp>
        <p:nvCxnSpPr>
          <p:cNvPr id="35" name="Conector recto de flecha 34">
            <a:extLst>
              <a:ext uri="{FF2B5EF4-FFF2-40B4-BE49-F238E27FC236}">
                <a16:creationId xmlns:a16="http://schemas.microsoft.com/office/drawing/2014/main" id="{886AA71E-6C90-430D-A3C1-89D1F76D2AA0}"/>
              </a:ext>
            </a:extLst>
          </p:cNvPr>
          <p:cNvCxnSpPr>
            <a:cxnSpLocks/>
          </p:cNvCxnSpPr>
          <p:nvPr/>
        </p:nvCxnSpPr>
        <p:spPr>
          <a:xfrm>
            <a:off x="6372176" y="3587931"/>
            <a:ext cx="0" cy="398453"/>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35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484704" y="1085152"/>
            <a:ext cx="6381000" cy="3950674"/>
          </a:xfrm>
          <a:prstGeom prst="rect">
            <a:avLst/>
          </a:prstGeom>
        </p:spPr>
        <p:txBody>
          <a:bodyPr spcFirstLastPara="1" wrap="square" lIns="0" tIns="0" rIns="0" bIns="0" anchor="t" anchorCtr="0">
            <a:noAutofit/>
          </a:bodyPr>
          <a:lstStyle/>
          <a:p>
            <a:pPr marL="342900" indent="-342900" algn="just"/>
            <a:r>
              <a:rPr lang="es-MX" sz="1800" dirty="0"/>
              <a:t>El año de reporte menos año </a:t>
            </a:r>
            <a:r>
              <a:rPr lang="es-MX" sz="1800" b="1" dirty="0"/>
              <a:t>fecha de nacimiento</a:t>
            </a:r>
            <a:r>
              <a:rPr lang="es-MX" sz="1800" dirty="0"/>
              <a:t> debe ser </a:t>
            </a:r>
            <a:r>
              <a:rPr lang="es-MX" sz="1800" b="1" dirty="0"/>
              <a:t>menor o igual </a:t>
            </a:r>
            <a:r>
              <a:rPr lang="es-MX" sz="1800" dirty="0"/>
              <a:t>a 110. (Edad)</a:t>
            </a:r>
            <a:endParaRPr lang="es-ES"/>
          </a:p>
          <a:p>
            <a:pPr marL="342900" indent="-342900"/>
            <a:endParaRPr lang="es-MX" dirty="0"/>
          </a:p>
          <a:p>
            <a:pPr marL="342900" indent="-342900"/>
            <a:endParaRPr lang="es-MX" dirty="0"/>
          </a:p>
          <a:p>
            <a:pPr marL="342900" indent="-342900" algn="just"/>
            <a:r>
              <a:rPr lang="es-MX" sz="1800" dirty="0"/>
              <a:t>Si fecha fin de vigencia es distinto de 9999 entonces la fecha fin de vigencia menos la </a:t>
            </a:r>
            <a:r>
              <a:rPr lang="es-MX" sz="1800" b="1" dirty="0"/>
              <a:t>fecha de nacimiento </a:t>
            </a:r>
            <a:r>
              <a:rPr lang="es-MX" sz="1800" dirty="0"/>
              <a:t>debe ser </a:t>
            </a:r>
            <a:r>
              <a:rPr lang="es-MX" sz="1800" b="1" dirty="0"/>
              <a:t>menor o igual </a:t>
            </a:r>
            <a:r>
              <a:rPr lang="es-MX" sz="1800" dirty="0"/>
              <a:t>110.</a:t>
            </a:r>
          </a:p>
          <a:p>
            <a:pPr marL="342900" indent="-342900"/>
            <a:endParaRPr lang="es-MX" dirty="0"/>
          </a:p>
          <a:p>
            <a:pPr marL="342900" indent="-342900">
              <a:lnSpc>
                <a:spcPct val="114999"/>
              </a:lnSpc>
            </a:pPr>
            <a:endParaRPr lang="es-MX" dirty="0"/>
          </a:p>
          <a:p>
            <a:pPr marL="342900" indent="-342900"/>
            <a:r>
              <a:rPr lang="es-MX" sz="1800" dirty="0"/>
              <a:t>La </a:t>
            </a:r>
            <a:r>
              <a:rPr lang="es-MX" sz="1800" b="1" dirty="0"/>
              <a:t>fecha de nacimiento </a:t>
            </a:r>
            <a:r>
              <a:rPr lang="es-MX" sz="1800" dirty="0"/>
              <a:t>debe ser </a:t>
            </a:r>
            <a:r>
              <a:rPr lang="es-MX" sz="1800" b="1" dirty="0"/>
              <a:t>menor</a:t>
            </a:r>
            <a:r>
              <a:rPr lang="es-MX" sz="1800" dirty="0"/>
              <a:t> o </a:t>
            </a:r>
            <a:r>
              <a:rPr lang="es-MX" sz="1800" b="1" dirty="0"/>
              <a:t>igual</a:t>
            </a:r>
            <a:r>
              <a:rPr lang="es-MX" sz="1800" dirty="0"/>
              <a:t> a fecha de corte.</a:t>
            </a:r>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nacimiento</a:t>
            </a:r>
          </a:p>
        </p:txBody>
      </p:sp>
      <p:sp>
        <p:nvSpPr>
          <p:cNvPr id="16" name="CuadroTexto 15">
            <a:extLst>
              <a:ext uri="{FF2B5EF4-FFF2-40B4-BE49-F238E27FC236}">
                <a16:creationId xmlns:a16="http://schemas.microsoft.com/office/drawing/2014/main" id="{D855E9B7-2637-4342-8C56-B42B123021CC}"/>
              </a:ext>
            </a:extLst>
          </p:cNvPr>
          <p:cNvSpPr txBox="1"/>
          <p:nvPr/>
        </p:nvSpPr>
        <p:spPr>
          <a:xfrm>
            <a:off x="4644683" y="1866977"/>
            <a:ext cx="2497016" cy="307777"/>
          </a:xfrm>
          <a:prstGeom prst="rect">
            <a:avLst/>
          </a:prstGeom>
          <a:noFill/>
        </p:spPr>
        <p:txBody>
          <a:bodyPr wrap="square" rtlCol="0">
            <a:spAutoFit/>
          </a:bodyPr>
          <a:lstStyle/>
          <a:p>
            <a:pPr algn="ctr"/>
            <a:r>
              <a:rPr lang="es-MX" dirty="0"/>
              <a:t>Año Fecha de nacimiento</a:t>
            </a:r>
          </a:p>
        </p:txBody>
      </p:sp>
      <p:sp>
        <p:nvSpPr>
          <p:cNvPr id="17" name="CuadroTexto 16">
            <a:extLst>
              <a:ext uri="{FF2B5EF4-FFF2-40B4-BE49-F238E27FC236}">
                <a16:creationId xmlns:a16="http://schemas.microsoft.com/office/drawing/2014/main" id="{493D7B43-B88B-4E92-A5A1-8CEEA6E2F027}"/>
              </a:ext>
            </a:extLst>
          </p:cNvPr>
          <p:cNvSpPr txBox="1"/>
          <p:nvPr/>
        </p:nvSpPr>
        <p:spPr>
          <a:xfrm>
            <a:off x="3004498" y="1877295"/>
            <a:ext cx="1554020" cy="307777"/>
          </a:xfrm>
          <a:prstGeom prst="rect">
            <a:avLst/>
          </a:prstGeom>
          <a:noFill/>
        </p:spPr>
        <p:txBody>
          <a:bodyPr wrap="square" rtlCol="0">
            <a:spAutoFit/>
          </a:bodyPr>
          <a:lstStyle/>
          <a:p>
            <a:pPr algn="ctr"/>
            <a:r>
              <a:rPr lang="es-MX" dirty="0"/>
              <a:t>Año de reporte</a:t>
            </a:r>
          </a:p>
        </p:txBody>
      </p:sp>
      <p:sp>
        <p:nvSpPr>
          <p:cNvPr id="20" name="CuadroTexto 19">
            <a:extLst>
              <a:ext uri="{FF2B5EF4-FFF2-40B4-BE49-F238E27FC236}">
                <a16:creationId xmlns:a16="http://schemas.microsoft.com/office/drawing/2014/main" id="{42EF27BC-E561-4912-BC72-DE5761AF1DA1}"/>
              </a:ext>
            </a:extLst>
          </p:cNvPr>
          <p:cNvSpPr txBox="1"/>
          <p:nvPr/>
        </p:nvSpPr>
        <p:spPr>
          <a:xfrm>
            <a:off x="4007358" y="1699285"/>
            <a:ext cx="1133062" cy="584775"/>
          </a:xfrm>
          <a:prstGeom prst="rect">
            <a:avLst/>
          </a:prstGeom>
          <a:noFill/>
        </p:spPr>
        <p:txBody>
          <a:bodyPr wrap="square" rtlCol="0">
            <a:spAutoFit/>
          </a:bodyPr>
          <a:lstStyle/>
          <a:p>
            <a:pPr algn="ctr"/>
            <a:r>
              <a:rPr lang="es-MX" sz="3200" b="1" dirty="0"/>
              <a:t>-</a:t>
            </a:r>
          </a:p>
        </p:txBody>
      </p:sp>
      <p:sp>
        <p:nvSpPr>
          <p:cNvPr id="21" name="CuadroTexto 20">
            <a:extLst>
              <a:ext uri="{FF2B5EF4-FFF2-40B4-BE49-F238E27FC236}">
                <a16:creationId xmlns:a16="http://schemas.microsoft.com/office/drawing/2014/main" id="{C57FC11E-C2D4-4AC3-8668-2922FEDEC27A}"/>
              </a:ext>
            </a:extLst>
          </p:cNvPr>
          <p:cNvSpPr txBox="1"/>
          <p:nvPr/>
        </p:nvSpPr>
        <p:spPr>
          <a:xfrm>
            <a:off x="6717732" y="1726835"/>
            <a:ext cx="1133062" cy="584775"/>
          </a:xfrm>
          <a:prstGeom prst="rect">
            <a:avLst/>
          </a:prstGeom>
          <a:noFill/>
        </p:spPr>
        <p:txBody>
          <a:bodyPr wrap="square" rtlCol="0">
            <a:spAutoFit/>
          </a:bodyPr>
          <a:lstStyle>
            <a:defPPr marR="0" lvl="0" algn="l" rtl="0">
              <a:lnSpc>
                <a:spcPct val="100000"/>
              </a:lnSpc>
              <a:spcBef>
                <a:spcPts val="0"/>
              </a:spcBef>
              <a:spcAft>
                <a:spcPts val="0"/>
              </a:spcAft>
            </a:defPPr>
            <a:lvl1pPr algn="ctr">
              <a:defRPr sz="3200" b="1"/>
            </a:lvl1pPr>
          </a:lstStyle>
          <a:p>
            <a:r>
              <a:rPr lang="es-MX" dirty="0"/>
              <a:t>&lt;=</a:t>
            </a:r>
          </a:p>
        </p:txBody>
      </p:sp>
      <p:sp>
        <p:nvSpPr>
          <p:cNvPr id="22" name="CuadroTexto 21">
            <a:extLst>
              <a:ext uri="{FF2B5EF4-FFF2-40B4-BE49-F238E27FC236}">
                <a16:creationId xmlns:a16="http://schemas.microsoft.com/office/drawing/2014/main" id="{D03B208F-4BBB-4471-A728-473A9770B558}"/>
              </a:ext>
            </a:extLst>
          </p:cNvPr>
          <p:cNvSpPr txBox="1"/>
          <p:nvPr/>
        </p:nvSpPr>
        <p:spPr>
          <a:xfrm>
            <a:off x="7366606" y="1867511"/>
            <a:ext cx="1133062" cy="307777"/>
          </a:xfrm>
          <a:prstGeom prst="rect">
            <a:avLst/>
          </a:prstGeom>
          <a:noFill/>
        </p:spPr>
        <p:txBody>
          <a:bodyPr wrap="square" rtlCol="0">
            <a:spAutoFit/>
          </a:bodyPr>
          <a:lstStyle/>
          <a:p>
            <a:pPr algn="ctr"/>
            <a:r>
              <a:rPr lang="es-MX" dirty="0"/>
              <a:t>110</a:t>
            </a:r>
          </a:p>
        </p:txBody>
      </p:sp>
      <p:pic>
        <p:nvPicPr>
          <p:cNvPr id="13" name="Imagen 12">
            <a:extLst>
              <a:ext uri="{FF2B5EF4-FFF2-40B4-BE49-F238E27FC236}">
                <a16:creationId xmlns:a16="http://schemas.microsoft.com/office/drawing/2014/main" id="{DF044C80-4EC4-4C73-932A-B838837DEC4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
        <p:nvSpPr>
          <p:cNvPr id="14" name="CuadroTexto 13">
            <a:extLst>
              <a:ext uri="{FF2B5EF4-FFF2-40B4-BE49-F238E27FC236}">
                <a16:creationId xmlns:a16="http://schemas.microsoft.com/office/drawing/2014/main" id="{3EE1D9DC-651B-44F6-BE65-1111E7402B0D}"/>
              </a:ext>
            </a:extLst>
          </p:cNvPr>
          <p:cNvSpPr txBox="1"/>
          <p:nvPr/>
        </p:nvSpPr>
        <p:spPr>
          <a:xfrm>
            <a:off x="5216183" y="3612184"/>
            <a:ext cx="2497016" cy="307777"/>
          </a:xfrm>
          <a:prstGeom prst="rect">
            <a:avLst/>
          </a:prstGeom>
          <a:noFill/>
        </p:spPr>
        <p:txBody>
          <a:bodyPr wrap="square" rtlCol="0">
            <a:spAutoFit/>
          </a:bodyPr>
          <a:lstStyle/>
          <a:p>
            <a:pPr algn="ctr"/>
            <a:r>
              <a:rPr lang="es-MX" dirty="0"/>
              <a:t>Año Fecha de nacimiento</a:t>
            </a:r>
          </a:p>
        </p:txBody>
      </p:sp>
      <p:sp>
        <p:nvSpPr>
          <p:cNvPr id="15" name="CuadroTexto 14">
            <a:extLst>
              <a:ext uri="{FF2B5EF4-FFF2-40B4-BE49-F238E27FC236}">
                <a16:creationId xmlns:a16="http://schemas.microsoft.com/office/drawing/2014/main" id="{AB57FBDF-FFD7-40FA-879D-5C64177D9E1C}"/>
              </a:ext>
            </a:extLst>
          </p:cNvPr>
          <p:cNvSpPr txBox="1"/>
          <p:nvPr/>
        </p:nvSpPr>
        <p:spPr>
          <a:xfrm>
            <a:off x="2819400" y="3597975"/>
            <a:ext cx="2438400" cy="307777"/>
          </a:xfrm>
          <a:prstGeom prst="rect">
            <a:avLst/>
          </a:prstGeom>
          <a:noFill/>
        </p:spPr>
        <p:txBody>
          <a:bodyPr wrap="square" rtlCol="0">
            <a:spAutoFit/>
          </a:bodyPr>
          <a:lstStyle/>
          <a:p>
            <a:pPr algn="ctr"/>
            <a:r>
              <a:rPr lang="es-MX" dirty="0"/>
              <a:t>Año fecha fin de vigencia</a:t>
            </a:r>
          </a:p>
        </p:txBody>
      </p:sp>
      <p:sp>
        <p:nvSpPr>
          <p:cNvPr id="18" name="CuadroTexto 17">
            <a:extLst>
              <a:ext uri="{FF2B5EF4-FFF2-40B4-BE49-F238E27FC236}">
                <a16:creationId xmlns:a16="http://schemas.microsoft.com/office/drawing/2014/main" id="{A485B54D-3CF5-4084-9D9A-8A58F0348392}"/>
              </a:ext>
            </a:extLst>
          </p:cNvPr>
          <p:cNvSpPr txBox="1"/>
          <p:nvPr/>
        </p:nvSpPr>
        <p:spPr>
          <a:xfrm>
            <a:off x="7205412" y="3499188"/>
            <a:ext cx="1133062" cy="584775"/>
          </a:xfrm>
          <a:prstGeom prst="rect">
            <a:avLst/>
          </a:prstGeom>
          <a:noFill/>
        </p:spPr>
        <p:txBody>
          <a:bodyPr wrap="square" rtlCol="0">
            <a:spAutoFit/>
          </a:bodyPr>
          <a:lstStyle>
            <a:defPPr marR="0" lvl="0" algn="l" rtl="0">
              <a:lnSpc>
                <a:spcPct val="100000"/>
              </a:lnSpc>
              <a:spcBef>
                <a:spcPts val="0"/>
              </a:spcBef>
              <a:spcAft>
                <a:spcPts val="0"/>
              </a:spcAft>
            </a:defPPr>
            <a:lvl1pPr algn="ctr">
              <a:defRPr sz="3200" b="1"/>
            </a:lvl1pPr>
          </a:lstStyle>
          <a:p>
            <a:r>
              <a:rPr lang="es-MX" dirty="0"/>
              <a:t>&lt;=</a:t>
            </a:r>
          </a:p>
        </p:txBody>
      </p:sp>
      <p:sp>
        <p:nvSpPr>
          <p:cNvPr id="19" name="CuadroTexto 18">
            <a:extLst>
              <a:ext uri="{FF2B5EF4-FFF2-40B4-BE49-F238E27FC236}">
                <a16:creationId xmlns:a16="http://schemas.microsoft.com/office/drawing/2014/main" id="{7CDA28D0-A7B2-4D90-B2CF-50DBF5D187C0}"/>
              </a:ext>
            </a:extLst>
          </p:cNvPr>
          <p:cNvSpPr txBox="1"/>
          <p:nvPr/>
        </p:nvSpPr>
        <p:spPr>
          <a:xfrm>
            <a:off x="7740689" y="3633662"/>
            <a:ext cx="1133062" cy="307777"/>
          </a:xfrm>
          <a:prstGeom prst="rect">
            <a:avLst/>
          </a:prstGeom>
          <a:noFill/>
        </p:spPr>
        <p:txBody>
          <a:bodyPr wrap="square" rtlCol="0">
            <a:spAutoFit/>
          </a:bodyPr>
          <a:lstStyle/>
          <a:p>
            <a:pPr algn="ctr"/>
            <a:r>
              <a:rPr lang="es-MX" dirty="0"/>
              <a:t>110</a:t>
            </a:r>
          </a:p>
        </p:txBody>
      </p:sp>
      <p:sp>
        <p:nvSpPr>
          <p:cNvPr id="23" name="CuadroTexto 22">
            <a:extLst>
              <a:ext uri="{FF2B5EF4-FFF2-40B4-BE49-F238E27FC236}">
                <a16:creationId xmlns:a16="http://schemas.microsoft.com/office/drawing/2014/main" id="{9189A16D-460C-48DF-A7A3-85F424412ECF}"/>
              </a:ext>
            </a:extLst>
          </p:cNvPr>
          <p:cNvSpPr txBox="1"/>
          <p:nvPr/>
        </p:nvSpPr>
        <p:spPr>
          <a:xfrm>
            <a:off x="4632198" y="3435205"/>
            <a:ext cx="1133062" cy="584775"/>
          </a:xfrm>
          <a:prstGeom prst="rect">
            <a:avLst/>
          </a:prstGeom>
          <a:noFill/>
        </p:spPr>
        <p:txBody>
          <a:bodyPr wrap="square" rtlCol="0">
            <a:spAutoFit/>
          </a:bodyPr>
          <a:lstStyle/>
          <a:p>
            <a:pPr algn="ctr"/>
            <a:r>
              <a:rPr lang="es-MX" sz="3200" b="1" dirty="0"/>
              <a:t>-</a:t>
            </a:r>
          </a:p>
        </p:txBody>
      </p:sp>
    </p:spTree>
    <p:extLst>
      <p:ext uri="{BB962C8B-B14F-4D97-AF65-F5344CB8AC3E}">
        <p14:creationId xmlns:p14="http://schemas.microsoft.com/office/powerpoint/2010/main" val="1003987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499360" y="1175657"/>
            <a:ext cx="6188940" cy="3512143"/>
          </a:xfrm>
          <a:prstGeom prst="rect">
            <a:avLst/>
          </a:prstGeom>
        </p:spPr>
        <p:txBody>
          <a:bodyPr spcFirstLastPara="1" wrap="square" lIns="0" tIns="0" rIns="0" bIns="0" anchor="t" anchorCtr="0">
            <a:noAutofit/>
          </a:bodyPr>
          <a:lstStyle/>
          <a:p>
            <a:pPr marL="0" indent="0" algn="just">
              <a:buNone/>
            </a:pPr>
            <a:r>
              <a:rPr lang="es-MX" sz="1400" dirty="0"/>
              <a:t>Registrar la fecha en que se dio de alta el certificado contablemente, es decir, la fecha en la que se emitió la póliza o endoso. En caso de renovación o rehabilitación se reportará la fecha de la emisión de la primera vez que se dio de alta el certificado.</a:t>
            </a:r>
            <a:endParaRPr lang="es-ES"/>
          </a:p>
          <a:p>
            <a:pPr marL="342900" indent="-342900"/>
            <a:endParaRPr lang="es-MX" sz="1400" dirty="0"/>
          </a:p>
          <a:p>
            <a:pPr marL="342900" indent="-342900"/>
            <a:r>
              <a:rPr lang="es-MX" sz="1400" dirty="0"/>
              <a:t>La fecha de baja del certificado debe ser </a:t>
            </a:r>
            <a:r>
              <a:rPr lang="es-MX" sz="1400" b="1" dirty="0"/>
              <a:t>mayor o igual </a:t>
            </a:r>
            <a:r>
              <a:rPr lang="es-MX" sz="1400" dirty="0"/>
              <a:t>a </a:t>
            </a:r>
            <a:r>
              <a:rPr lang="es-MX" sz="1400" b="1" dirty="0"/>
              <a:t>fecha emisión</a:t>
            </a:r>
            <a:r>
              <a:rPr lang="es-MX" sz="1400" dirty="0"/>
              <a:t>.</a:t>
            </a:r>
          </a:p>
          <a:p>
            <a:pPr marL="0" lvl="0" indent="0" algn="l" rtl="0">
              <a:spcBef>
                <a:spcPts val="0"/>
              </a:spcBef>
              <a:spcAft>
                <a:spcPts val="0"/>
              </a:spcAft>
              <a:buSzPts val="2000"/>
              <a:buNone/>
            </a:pPr>
            <a:endParaRPr sz="14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emisión</a:t>
            </a:r>
          </a:p>
        </p:txBody>
      </p:sp>
      <p:cxnSp>
        <p:nvCxnSpPr>
          <p:cNvPr id="4" name="Conector recto 3">
            <a:extLst>
              <a:ext uri="{FF2B5EF4-FFF2-40B4-BE49-F238E27FC236}">
                <a16:creationId xmlns:a16="http://schemas.microsoft.com/office/drawing/2014/main" id="{D6FF0502-077A-442D-BC80-EDC31CF8942D}"/>
              </a:ext>
            </a:extLst>
          </p:cNvPr>
          <p:cNvCxnSpPr/>
          <p:nvPr/>
        </p:nvCxnSpPr>
        <p:spPr>
          <a:xfrm>
            <a:off x="3074126" y="4235395"/>
            <a:ext cx="5327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570332C-339D-4B0A-B1AA-23EC04FDB128}"/>
              </a:ext>
            </a:extLst>
          </p:cNvPr>
          <p:cNvCxnSpPr>
            <a:cxnSpLocks/>
          </p:cNvCxnSpPr>
          <p:nvPr/>
        </p:nvCxnSpPr>
        <p:spPr>
          <a:xfrm>
            <a:off x="7222056" y="3758317"/>
            <a:ext cx="0" cy="726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0034320-4BF1-46AC-A5DC-5508F0D36351}"/>
              </a:ext>
            </a:extLst>
          </p:cNvPr>
          <p:cNvCxnSpPr>
            <a:cxnSpLocks/>
          </p:cNvCxnSpPr>
          <p:nvPr/>
        </p:nvCxnSpPr>
        <p:spPr>
          <a:xfrm>
            <a:off x="5651673" y="3764943"/>
            <a:ext cx="0" cy="702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8A5A6EB-F225-4E3E-9866-76C046C4DA11}"/>
              </a:ext>
            </a:extLst>
          </p:cNvPr>
          <p:cNvCxnSpPr>
            <a:cxnSpLocks/>
          </p:cNvCxnSpPr>
          <p:nvPr/>
        </p:nvCxnSpPr>
        <p:spPr>
          <a:xfrm flipH="1">
            <a:off x="4058195" y="3771569"/>
            <a:ext cx="9843" cy="695928"/>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F50609E-4821-4B13-B89B-AFF179110254}"/>
              </a:ext>
            </a:extLst>
          </p:cNvPr>
          <p:cNvSpPr txBox="1"/>
          <p:nvPr/>
        </p:nvSpPr>
        <p:spPr>
          <a:xfrm>
            <a:off x="6719232" y="4492109"/>
            <a:ext cx="1007165" cy="307777"/>
          </a:xfrm>
          <a:prstGeom prst="rect">
            <a:avLst/>
          </a:prstGeom>
          <a:noFill/>
        </p:spPr>
        <p:txBody>
          <a:bodyPr wrap="square" rtlCol="0">
            <a:spAutoFit/>
          </a:bodyPr>
          <a:lstStyle/>
          <a:p>
            <a:pPr algn="ctr"/>
            <a:r>
              <a:rPr lang="es-MX" dirty="0"/>
              <a:t>Julio 2020</a:t>
            </a:r>
          </a:p>
        </p:txBody>
      </p:sp>
      <p:sp>
        <p:nvSpPr>
          <p:cNvPr id="14" name="CuadroTexto 13">
            <a:extLst>
              <a:ext uri="{FF2B5EF4-FFF2-40B4-BE49-F238E27FC236}">
                <a16:creationId xmlns:a16="http://schemas.microsoft.com/office/drawing/2014/main" id="{0A14798E-0808-432A-AE38-19042D165A8A}"/>
              </a:ext>
            </a:extLst>
          </p:cNvPr>
          <p:cNvSpPr txBox="1"/>
          <p:nvPr/>
        </p:nvSpPr>
        <p:spPr>
          <a:xfrm>
            <a:off x="5022953" y="4424145"/>
            <a:ext cx="1258957" cy="307777"/>
          </a:xfrm>
          <a:prstGeom prst="rect">
            <a:avLst/>
          </a:prstGeom>
          <a:noFill/>
        </p:spPr>
        <p:txBody>
          <a:bodyPr wrap="square" rtlCol="0">
            <a:spAutoFit/>
          </a:bodyPr>
          <a:lstStyle/>
          <a:p>
            <a:pPr algn="ctr"/>
            <a:r>
              <a:rPr lang="es-MX" dirty="0"/>
              <a:t>. . . </a:t>
            </a:r>
          </a:p>
        </p:txBody>
      </p:sp>
      <p:sp>
        <p:nvSpPr>
          <p:cNvPr id="15" name="CuadroTexto 14">
            <a:extLst>
              <a:ext uri="{FF2B5EF4-FFF2-40B4-BE49-F238E27FC236}">
                <a16:creationId xmlns:a16="http://schemas.microsoft.com/office/drawing/2014/main" id="{4D74623E-0ED0-43DD-B7E7-E9C26BB30DD7}"/>
              </a:ext>
            </a:extLst>
          </p:cNvPr>
          <p:cNvSpPr txBox="1"/>
          <p:nvPr/>
        </p:nvSpPr>
        <p:spPr>
          <a:xfrm>
            <a:off x="3417547" y="4493813"/>
            <a:ext cx="1292087" cy="307777"/>
          </a:xfrm>
          <a:prstGeom prst="rect">
            <a:avLst/>
          </a:prstGeom>
          <a:noFill/>
        </p:spPr>
        <p:txBody>
          <a:bodyPr wrap="square" rtlCol="0">
            <a:spAutoFit/>
          </a:bodyPr>
          <a:lstStyle/>
          <a:p>
            <a:r>
              <a:rPr lang="es-MX" dirty="0"/>
              <a:t>Febrero 2020</a:t>
            </a:r>
          </a:p>
        </p:txBody>
      </p:sp>
      <p:sp>
        <p:nvSpPr>
          <p:cNvPr id="16" name="CuadroTexto 15">
            <a:extLst>
              <a:ext uri="{FF2B5EF4-FFF2-40B4-BE49-F238E27FC236}">
                <a16:creationId xmlns:a16="http://schemas.microsoft.com/office/drawing/2014/main" id="{D855E9B7-2637-4342-8C56-B42B123021CC}"/>
              </a:ext>
            </a:extLst>
          </p:cNvPr>
          <p:cNvSpPr txBox="1"/>
          <p:nvPr/>
        </p:nvSpPr>
        <p:spPr>
          <a:xfrm>
            <a:off x="6617003" y="3229177"/>
            <a:ext cx="1133062" cy="307777"/>
          </a:xfrm>
          <a:prstGeom prst="rect">
            <a:avLst/>
          </a:prstGeom>
          <a:noFill/>
        </p:spPr>
        <p:txBody>
          <a:bodyPr wrap="square" rtlCol="0">
            <a:spAutoFit/>
          </a:bodyPr>
          <a:lstStyle/>
          <a:p>
            <a:pPr algn="ctr"/>
            <a:r>
              <a:rPr lang="es-MX" dirty="0"/>
              <a:t>Fecha baja</a:t>
            </a:r>
          </a:p>
        </p:txBody>
      </p:sp>
      <p:sp>
        <p:nvSpPr>
          <p:cNvPr id="17" name="CuadroTexto 16">
            <a:extLst>
              <a:ext uri="{FF2B5EF4-FFF2-40B4-BE49-F238E27FC236}">
                <a16:creationId xmlns:a16="http://schemas.microsoft.com/office/drawing/2014/main" id="{493D7B43-B88B-4E92-A5A1-8CEEA6E2F027}"/>
              </a:ext>
            </a:extLst>
          </p:cNvPr>
          <p:cNvSpPr txBox="1"/>
          <p:nvPr/>
        </p:nvSpPr>
        <p:spPr>
          <a:xfrm>
            <a:off x="3100251" y="3271395"/>
            <a:ext cx="1925353" cy="307777"/>
          </a:xfrm>
          <a:prstGeom prst="rect">
            <a:avLst/>
          </a:prstGeom>
          <a:noFill/>
        </p:spPr>
        <p:txBody>
          <a:bodyPr wrap="square" rtlCol="0">
            <a:spAutoFit/>
          </a:bodyPr>
          <a:lstStyle/>
          <a:p>
            <a:pPr algn="ctr"/>
            <a:r>
              <a:rPr lang="es-MX" dirty="0"/>
              <a:t>Fecha emisión</a:t>
            </a:r>
          </a:p>
        </p:txBody>
      </p:sp>
      <p:cxnSp>
        <p:nvCxnSpPr>
          <p:cNvPr id="9" name="Conector recto de flecha 8">
            <a:extLst>
              <a:ext uri="{FF2B5EF4-FFF2-40B4-BE49-F238E27FC236}">
                <a16:creationId xmlns:a16="http://schemas.microsoft.com/office/drawing/2014/main" id="{796ECF8B-ADA8-4644-A592-ABE11CA1EA7C}"/>
              </a:ext>
            </a:extLst>
          </p:cNvPr>
          <p:cNvCxnSpPr>
            <a:cxnSpLocks/>
          </p:cNvCxnSpPr>
          <p:nvPr/>
        </p:nvCxnSpPr>
        <p:spPr>
          <a:xfrm flipH="1">
            <a:off x="2928352" y="3975652"/>
            <a:ext cx="4174435"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0" name="Abrir llave 9">
            <a:extLst>
              <a:ext uri="{FF2B5EF4-FFF2-40B4-BE49-F238E27FC236}">
                <a16:creationId xmlns:a16="http://schemas.microsoft.com/office/drawing/2014/main" id="{6C42914B-6454-4DD8-BBB4-48331F2323D4}"/>
              </a:ext>
            </a:extLst>
          </p:cNvPr>
          <p:cNvSpPr/>
          <p:nvPr/>
        </p:nvSpPr>
        <p:spPr>
          <a:xfrm rot="5400000">
            <a:off x="4967860" y="1750616"/>
            <a:ext cx="331304" cy="3922644"/>
          </a:xfrm>
          <a:prstGeom prst="leftBrace">
            <a:avLst>
              <a:gd name="adj1" fmla="val 8333"/>
              <a:gd name="adj2" fmla="val 16906"/>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20" name="CuadroTexto 19">
            <a:extLst>
              <a:ext uri="{FF2B5EF4-FFF2-40B4-BE49-F238E27FC236}">
                <a16:creationId xmlns:a16="http://schemas.microsoft.com/office/drawing/2014/main" id="{42EF27BC-E561-4912-BC72-DE5761AF1DA1}"/>
              </a:ext>
            </a:extLst>
          </p:cNvPr>
          <p:cNvSpPr txBox="1"/>
          <p:nvPr/>
        </p:nvSpPr>
        <p:spPr>
          <a:xfrm>
            <a:off x="5042832" y="3257763"/>
            <a:ext cx="1133062" cy="307777"/>
          </a:xfrm>
          <a:prstGeom prst="rect">
            <a:avLst/>
          </a:prstGeom>
          <a:noFill/>
        </p:spPr>
        <p:txBody>
          <a:bodyPr wrap="square" rtlCol="0">
            <a:spAutoFit/>
          </a:bodyPr>
          <a:lstStyle/>
          <a:p>
            <a:pPr algn="ctr"/>
            <a:r>
              <a:rPr lang="es-MX" dirty="0"/>
              <a:t>&lt;=</a:t>
            </a:r>
          </a:p>
        </p:txBody>
      </p:sp>
      <p:cxnSp>
        <p:nvCxnSpPr>
          <p:cNvPr id="22" name="Conector recto de flecha 21">
            <a:extLst>
              <a:ext uri="{FF2B5EF4-FFF2-40B4-BE49-F238E27FC236}">
                <a16:creationId xmlns:a16="http://schemas.microsoft.com/office/drawing/2014/main" id="{931C18ED-1068-4A7C-8299-C85ED42D3376}"/>
              </a:ext>
            </a:extLst>
          </p:cNvPr>
          <p:cNvCxnSpPr>
            <a:cxnSpLocks/>
          </p:cNvCxnSpPr>
          <p:nvPr/>
        </p:nvCxnSpPr>
        <p:spPr>
          <a:xfrm>
            <a:off x="7230687" y="3526500"/>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02A96301-1EE3-4C96-A458-8A7DE6228F20}"/>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68994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17280" y="1104900"/>
            <a:ext cx="6121920" cy="3939540"/>
          </a:xfrm>
          <a:prstGeom prst="rect">
            <a:avLst/>
          </a:prstGeom>
        </p:spPr>
        <p:txBody>
          <a:bodyPr spcFirstLastPara="1" wrap="square" lIns="0" tIns="0" rIns="0" bIns="0" anchor="t" anchorCtr="0">
            <a:noAutofit/>
          </a:bodyPr>
          <a:lstStyle/>
          <a:p>
            <a:pPr marL="342900" indent="-342900" algn="just"/>
            <a:r>
              <a:rPr lang="es-MX" sz="1800" dirty="0"/>
              <a:t>La </a:t>
            </a:r>
            <a:r>
              <a:rPr lang="es-MX" sz="1800" b="1" dirty="0"/>
              <a:t>fecha emisión</a:t>
            </a:r>
            <a:r>
              <a:rPr lang="es-MX" sz="1800" dirty="0"/>
              <a:t> debe ser </a:t>
            </a:r>
            <a:r>
              <a:rPr lang="es-MX" sz="1800" b="1" dirty="0"/>
              <a:t>menor o igual </a:t>
            </a:r>
            <a:r>
              <a:rPr lang="es-MX" sz="1800" dirty="0"/>
              <a:t>al cierre del reporte.</a:t>
            </a:r>
            <a:endParaRPr lang="es-ES" dirty="0"/>
          </a:p>
          <a:p>
            <a:pPr marL="342900" indent="-342900"/>
            <a:endParaRPr lang="es-MX" dirty="0"/>
          </a:p>
          <a:p>
            <a:pPr marL="342900" indent="-342900"/>
            <a:endParaRPr lang="es-MX" dirty="0"/>
          </a:p>
          <a:p>
            <a:pPr marL="342900" indent="-342900"/>
            <a:endParaRPr lang="es-MX" dirty="0"/>
          </a:p>
          <a:p>
            <a:pPr marL="342900" indent="-342900"/>
            <a:endParaRPr lang="es-MX" dirty="0"/>
          </a:p>
          <a:p>
            <a:pPr marL="342900" indent="-342900"/>
            <a:endParaRPr lang="es-MX" dirty="0"/>
          </a:p>
          <a:p>
            <a:pPr marL="342900" indent="-342900"/>
            <a:endParaRPr lang="es-MX" dirty="0"/>
          </a:p>
          <a:p>
            <a:pPr marL="342900" indent="-342900"/>
            <a:endParaRPr lang="es-MX" dirty="0"/>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emisión</a:t>
            </a:r>
          </a:p>
        </p:txBody>
      </p:sp>
      <p:cxnSp>
        <p:nvCxnSpPr>
          <p:cNvPr id="4" name="Conector recto 3">
            <a:extLst>
              <a:ext uri="{FF2B5EF4-FFF2-40B4-BE49-F238E27FC236}">
                <a16:creationId xmlns:a16="http://schemas.microsoft.com/office/drawing/2014/main" id="{D6FF0502-077A-442D-BC80-EDC31CF8942D}"/>
              </a:ext>
            </a:extLst>
          </p:cNvPr>
          <p:cNvCxnSpPr/>
          <p:nvPr/>
        </p:nvCxnSpPr>
        <p:spPr>
          <a:xfrm>
            <a:off x="3253740" y="2985715"/>
            <a:ext cx="5327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570332C-339D-4B0A-B1AA-23EC04FDB128}"/>
              </a:ext>
            </a:extLst>
          </p:cNvPr>
          <p:cNvCxnSpPr>
            <a:cxnSpLocks/>
          </p:cNvCxnSpPr>
          <p:nvPr/>
        </p:nvCxnSpPr>
        <p:spPr>
          <a:xfrm>
            <a:off x="7401670" y="2508637"/>
            <a:ext cx="0" cy="745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0034320-4BF1-46AC-A5DC-5508F0D36351}"/>
              </a:ext>
            </a:extLst>
          </p:cNvPr>
          <p:cNvCxnSpPr>
            <a:cxnSpLocks/>
          </p:cNvCxnSpPr>
          <p:nvPr/>
        </p:nvCxnSpPr>
        <p:spPr>
          <a:xfrm>
            <a:off x="5831287" y="2515263"/>
            <a:ext cx="0" cy="738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8A5A6EB-F225-4E3E-9866-76C046C4DA11}"/>
              </a:ext>
            </a:extLst>
          </p:cNvPr>
          <p:cNvCxnSpPr>
            <a:cxnSpLocks/>
          </p:cNvCxnSpPr>
          <p:nvPr/>
        </p:nvCxnSpPr>
        <p:spPr>
          <a:xfrm>
            <a:off x="4247652" y="2521889"/>
            <a:ext cx="0" cy="701371"/>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F50609E-4821-4B13-B89B-AFF179110254}"/>
              </a:ext>
            </a:extLst>
          </p:cNvPr>
          <p:cNvSpPr txBox="1"/>
          <p:nvPr/>
        </p:nvSpPr>
        <p:spPr>
          <a:xfrm>
            <a:off x="6867277" y="3193444"/>
            <a:ext cx="1007165" cy="307777"/>
          </a:xfrm>
          <a:prstGeom prst="rect">
            <a:avLst/>
          </a:prstGeom>
          <a:noFill/>
        </p:spPr>
        <p:txBody>
          <a:bodyPr wrap="square" rtlCol="0">
            <a:spAutoFit/>
          </a:bodyPr>
          <a:lstStyle/>
          <a:p>
            <a:pPr algn="ctr"/>
            <a:r>
              <a:rPr lang="es-MX" dirty="0"/>
              <a:t>2020</a:t>
            </a:r>
          </a:p>
        </p:txBody>
      </p:sp>
      <p:sp>
        <p:nvSpPr>
          <p:cNvPr id="14" name="CuadroTexto 13">
            <a:extLst>
              <a:ext uri="{FF2B5EF4-FFF2-40B4-BE49-F238E27FC236}">
                <a16:creationId xmlns:a16="http://schemas.microsoft.com/office/drawing/2014/main" id="{0A14798E-0808-432A-AE38-19042D165A8A}"/>
              </a:ext>
            </a:extLst>
          </p:cNvPr>
          <p:cNvSpPr txBox="1"/>
          <p:nvPr/>
        </p:nvSpPr>
        <p:spPr>
          <a:xfrm>
            <a:off x="5231958" y="3167934"/>
            <a:ext cx="1258957" cy="307777"/>
          </a:xfrm>
          <a:prstGeom prst="rect">
            <a:avLst/>
          </a:prstGeom>
          <a:noFill/>
        </p:spPr>
        <p:txBody>
          <a:bodyPr wrap="square" rtlCol="0">
            <a:spAutoFit/>
          </a:bodyPr>
          <a:lstStyle/>
          <a:p>
            <a:pPr algn="ctr"/>
            <a:r>
              <a:rPr lang="es-MX" dirty="0"/>
              <a:t>. . . </a:t>
            </a:r>
          </a:p>
        </p:txBody>
      </p:sp>
      <p:sp>
        <p:nvSpPr>
          <p:cNvPr id="15" name="CuadroTexto 14">
            <a:extLst>
              <a:ext uri="{FF2B5EF4-FFF2-40B4-BE49-F238E27FC236}">
                <a16:creationId xmlns:a16="http://schemas.microsoft.com/office/drawing/2014/main" id="{4D74623E-0ED0-43DD-B7E7-E9C26BB30DD7}"/>
              </a:ext>
            </a:extLst>
          </p:cNvPr>
          <p:cNvSpPr txBox="1"/>
          <p:nvPr/>
        </p:nvSpPr>
        <p:spPr>
          <a:xfrm>
            <a:off x="3587364" y="3206033"/>
            <a:ext cx="1292087" cy="307777"/>
          </a:xfrm>
          <a:prstGeom prst="rect">
            <a:avLst/>
          </a:prstGeom>
          <a:noFill/>
        </p:spPr>
        <p:txBody>
          <a:bodyPr wrap="square" rtlCol="0">
            <a:spAutoFit/>
          </a:bodyPr>
          <a:lstStyle/>
          <a:p>
            <a:r>
              <a:rPr lang="es-MX" dirty="0"/>
              <a:t>Febrero 2020</a:t>
            </a:r>
          </a:p>
        </p:txBody>
      </p:sp>
      <p:sp>
        <p:nvSpPr>
          <p:cNvPr id="16" name="CuadroTexto 15">
            <a:extLst>
              <a:ext uri="{FF2B5EF4-FFF2-40B4-BE49-F238E27FC236}">
                <a16:creationId xmlns:a16="http://schemas.microsoft.com/office/drawing/2014/main" id="{D855E9B7-2637-4342-8C56-B42B123021CC}"/>
              </a:ext>
            </a:extLst>
          </p:cNvPr>
          <p:cNvSpPr txBox="1"/>
          <p:nvPr/>
        </p:nvSpPr>
        <p:spPr>
          <a:xfrm>
            <a:off x="3489960" y="1948733"/>
            <a:ext cx="1584300" cy="307777"/>
          </a:xfrm>
          <a:prstGeom prst="rect">
            <a:avLst/>
          </a:prstGeom>
          <a:noFill/>
        </p:spPr>
        <p:txBody>
          <a:bodyPr wrap="square" rtlCol="0">
            <a:spAutoFit/>
          </a:bodyPr>
          <a:lstStyle/>
          <a:p>
            <a:pPr algn="ctr"/>
            <a:r>
              <a:rPr lang="es-MX" dirty="0"/>
              <a:t>Fecha emisión</a:t>
            </a:r>
          </a:p>
        </p:txBody>
      </p:sp>
      <p:sp>
        <p:nvSpPr>
          <p:cNvPr id="17" name="CuadroTexto 16">
            <a:extLst>
              <a:ext uri="{FF2B5EF4-FFF2-40B4-BE49-F238E27FC236}">
                <a16:creationId xmlns:a16="http://schemas.microsoft.com/office/drawing/2014/main" id="{493D7B43-B88B-4E92-A5A1-8CEEA6E2F027}"/>
              </a:ext>
            </a:extLst>
          </p:cNvPr>
          <p:cNvSpPr txBox="1"/>
          <p:nvPr/>
        </p:nvSpPr>
        <p:spPr>
          <a:xfrm>
            <a:off x="6485936" y="1973251"/>
            <a:ext cx="1769619" cy="276999"/>
          </a:xfrm>
          <a:prstGeom prst="rect">
            <a:avLst/>
          </a:prstGeom>
          <a:noFill/>
        </p:spPr>
        <p:txBody>
          <a:bodyPr wrap="square" lIns="91440" tIns="45720" rIns="91440" bIns="45720" rtlCol="0" anchor="t">
            <a:spAutoFit/>
          </a:bodyPr>
          <a:lstStyle/>
          <a:p>
            <a:pPr algn="ctr"/>
            <a:r>
              <a:rPr lang="es-MX" sz="1200" dirty="0"/>
              <a:t>Cierre de reporte</a:t>
            </a:r>
          </a:p>
        </p:txBody>
      </p:sp>
      <p:cxnSp>
        <p:nvCxnSpPr>
          <p:cNvPr id="9" name="Conector recto de flecha 8">
            <a:extLst>
              <a:ext uri="{FF2B5EF4-FFF2-40B4-BE49-F238E27FC236}">
                <a16:creationId xmlns:a16="http://schemas.microsoft.com/office/drawing/2014/main" id="{796ECF8B-ADA8-4644-A592-ABE11CA1EA7C}"/>
              </a:ext>
            </a:extLst>
          </p:cNvPr>
          <p:cNvCxnSpPr>
            <a:cxnSpLocks/>
          </p:cNvCxnSpPr>
          <p:nvPr/>
        </p:nvCxnSpPr>
        <p:spPr>
          <a:xfrm flipH="1">
            <a:off x="3386262" y="2760427"/>
            <a:ext cx="3922645"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0" name="Abrir llave 9">
            <a:extLst>
              <a:ext uri="{FF2B5EF4-FFF2-40B4-BE49-F238E27FC236}">
                <a16:creationId xmlns:a16="http://schemas.microsoft.com/office/drawing/2014/main" id="{6C42914B-6454-4DD8-BBB4-48331F2323D4}"/>
              </a:ext>
            </a:extLst>
          </p:cNvPr>
          <p:cNvSpPr/>
          <p:nvPr/>
        </p:nvSpPr>
        <p:spPr>
          <a:xfrm rot="5400000">
            <a:off x="5181931" y="527440"/>
            <a:ext cx="331304" cy="3922644"/>
          </a:xfrm>
          <a:prstGeom prst="leftBrace">
            <a:avLst>
              <a:gd name="adj1" fmla="val 8333"/>
              <a:gd name="adj2" fmla="val 7974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20" name="CuadroTexto 19">
            <a:extLst>
              <a:ext uri="{FF2B5EF4-FFF2-40B4-BE49-F238E27FC236}">
                <a16:creationId xmlns:a16="http://schemas.microsoft.com/office/drawing/2014/main" id="{42EF27BC-E561-4912-BC72-DE5761AF1DA1}"/>
              </a:ext>
            </a:extLst>
          </p:cNvPr>
          <p:cNvSpPr txBox="1"/>
          <p:nvPr/>
        </p:nvSpPr>
        <p:spPr>
          <a:xfrm>
            <a:off x="5304515" y="1989814"/>
            <a:ext cx="1133062" cy="307777"/>
          </a:xfrm>
          <a:prstGeom prst="rect">
            <a:avLst/>
          </a:prstGeom>
          <a:noFill/>
        </p:spPr>
        <p:txBody>
          <a:bodyPr wrap="square" rtlCol="0">
            <a:spAutoFit/>
          </a:bodyPr>
          <a:lstStyle/>
          <a:p>
            <a:pPr algn="ctr"/>
            <a:r>
              <a:rPr lang="es-MX" dirty="0"/>
              <a:t>&lt;=</a:t>
            </a:r>
          </a:p>
        </p:txBody>
      </p:sp>
      <p:cxnSp>
        <p:nvCxnSpPr>
          <p:cNvPr id="23" name="Conector recto de flecha 22">
            <a:extLst>
              <a:ext uri="{FF2B5EF4-FFF2-40B4-BE49-F238E27FC236}">
                <a16:creationId xmlns:a16="http://schemas.microsoft.com/office/drawing/2014/main" id="{9D3E1DF6-5C3E-42DC-B950-66D9284048C3}"/>
              </a:ext>
            </a:extLst>
          </p:cNvPr>
          <p:cNvCxnSpPr>
            <a:cxnSpLocks/>
          </p:cNvCxnSpPr>
          <p:nvPr/>
        </p:nvCxnSpPr>
        <p:spPr>
          <a:xfrm>
            <a:off x="7398277" y="2338782"/>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AED2EEC2-E7E2-4BE5-AE91-CA3B4B40DB7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4128865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indent="0">
              <a:buNone/>
            </a:pPr>
            <a:r>
              <a:rPr lang="es-MX" dirty="0"/>
              <a:t>El valor de la variable debe estar en el catálogo de </a:t>
            </a:r>
            <a:r>
              <a:rPr lang="es-MX" b="1" dirty="0"/>
              <a:t>Sexo</a:t>
            </a:r>
            <a:r>
              <a:rPr lang="es-MX" dirty="0"/>
              <a:t>.</a:t>
            </a: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Sexo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B6457E52-B2E1-4C1D-B62D-FE49D0BB7D28}"/>
              </a:ext>
            </a:extLst>
          </p:cNvPr>
          <p:cNvGraphicFramePr>
            <a:graphicFrameLocks noGrp="1"/>
          </p:cNvGraphicFramePr>
          <p:nvPr>
            <p:extLst>
              <p:ext uri="{D42A27DB-BD31-4B8C-83A1-F6EECF244321}">
                <p14:modId xmlns:p14="http://schemas.microsoft.com/office/powerpoint/2010/main" val="3910503104"/>
              </p:ext>
            </p:extLst>
          </p:nvPr>
        </p:nvGraphicFramePr>
        <p:xfrm>
          <a:off x="4391758" y="2665902"/>
          <a:ext cx="2184888" cy="814333"/>
        </p:xfrm>
        <a:graphic>
          <a:graphicData uri="http://schemas.openxmlformats.org/drawingml/2006/table">
            <a:tbl>
              <a:tblPr>
                <a:tableStyleId>{E8B1032C-EA38-4F05-BA0D-38AFFFC7BED3}</a:tableStyleId>
              </a:tblPr>
              <a:tblGrid>
                <a:gridCol w="986834">
                  <a:extLst>
                    <a:ext uri="{9D8B030D-6E8A-4147-A177-3AD203B41FA5}">
                      <a16:colId xmlns:a16="http://schemas.microsoft.com/office/drawing/2014/main" val="3433250850"/>
                    </a:ext>
                  </a:extLst>
                </a:gridCol>
                <a:gridCol w="1198054">
                  <a:extLst>
                    <a:ext uri="{9D8B030D-6E8A-4147-A177-3AD203B41FA5}">
                      <a16:colId xmlns:a16="http://schemas.microsoft.com/office/drawing/2014/main" val="3308418589"/>
                    </a:ext>
                  </a:extLst>
                </a:gridCol>
              </a:tblGrid>
              <a:tr h="288553">
                <a:tc>
                  <a:txBody>
                    <a:bodyPr/>
                    <a:lstStyle/>
                    <a:p>
                      <a:pPr indent="182880" algn="ctr">
                        <a:lnSpc>
                          <a:spcPts val="1150"/>
                        </a:lnSpc>
                        <a:spcAft>
                          <a:spcPts val="505"/>
                        </a:spcAft>
                      </a:pPr>
                      <a:r>
                        <a:rPr lang="es-ES" sz="1600" b="1" dirty="0">
                          <a:effectLst/>
                        </a:rPr>
                        <a:t>Clave</a:t>
                      </a:r>
                      <a:endParaRPr lang="es-MX" sz="1600" dirty="0">
                        <a:effectLst/>
                        <a:latin typeface="Arial" panose="020B0604020202020204" pitchFamily="34" charset="0"/>
                        <a:ea typeface="Times New Roman" panose="02020603050405020304" pitchFamily="18" charset="0"/>
                      </a:endParaRPr>
                    </a:p>
                  </a:txBody>
                  <a:tcPr marL="44450" marR="44450" marT="9525" marB="9525" anchor="ctr">
                    <a:solidFill>
                      <a:schemeClr val="bg2">
                        <a:lumMod val="40000"/>
                        <a:lumOff val="60000"/>
                      </a:schemeClr>
                    </a:solidFill>
                  </a:tcPr>
                </a:tc>
                <a:tc>
                  <a:txBody>
                    <a:bodyPr/>
                    <a:lstStyle/>
                    <a:p>
                      <a:pPr indent="182880" algn="ctr">
                        <a:lnSpc>
                          <a:spcPts val="1150"/>
                        </a:lnSpc>
                        <a:spcAft>
                          <a:spcPts val="505"/>
                        </a:spcAft>
                      </a:pPr>
                      <a:r>
                        <a:rPr lang="es-ES" sz="1600" b="1" dirty="0">
                          <a:solidFill>
                            <a:srgbClr val="000000"/>
                          </a:solidFill>
                          <a:effectLst/>
                        </a:rPr>
                        <a:t>Sexo</a:t>
                      </a:r>
                      <a:endParaRPr lang="es-MX" sz="1600" dirty="0">
                        <a:effectLst/>
                        <a:latin typeface="Arial" panose="020B0604020202020204" pitchFamily="34" charset="0"/>
                        <a:ea typeface="Times New Roman" panose="02020603050405020304" pitchFamily="18" charset="0"/>
                      </a:endParaRPr>
                    </a:p>
                  </a:txBody>
                  <a:tcPr marL="44450" marR="44450" marT="9525" marB="9525" anchor="ctr">
                    <a:solidFill>
                      <a:schemeClr val="bg2">
                        <a:lumMod val="40000"/>
                        <a:lumOff val="60000"/>
                      </a:schemeClr>
                    </a:solidFill>
                  </a:tcPr>
                </a:tc>
                <a:extLst>
                  <a:ext uri="{0D108BD9-81ED-4DB2-BD59-A6C34878D82A}">
                    <a16:rowId xmlns:a16="http://schemas.microsoft.com/office/drawing/2014/main" val="998726793"/>
                  </a:ext>
                </a:extLst>
              </a:tr>
              <a:tr h="180430">
                <a:tc>
                  <a:txBody>
                    <a:bodyPr/>
                    <a:lstStyle/>
                    <a:p>
                      <a:pPr algn="ctr"/>
                      <a:r>
                        <a:rPr lang="es-ES" sz="1600" dirty="0">
                          <a:solidFill>
                            <a:srgbClr val="000000"/>
                          </a:solidFill>
                          <a:effectLst/>
                        </a:rPr>
                        <a:t>F</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tc>
                  <a:txBody>
                    <a:bodyPr/>
                    <a:lstStyle/>
                    <a:p>
                      <a:pPr algn="just"/>
                      <a:r>
                        <a:rPr lang="es-ES" sz="1600" dirty="0">
                          <a:solidFill>
                            <a:srgbClr val="000000"/>
                          </a:solidFill>
                          <a:effectLst/>
                        </a:rPr>
                        <a:t>Femenino</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extLst>
                  <a:ext uri="{0D108BD9-81ED-4DB2-BD59-A6C34878D82A}">
                    <a16:rowId xmlns:a16="http://schemas.microsoft.com/office/drawing/2014/main" val="3980153423"/>
                  </a:ext>
                </a:extLst>
              </a:tr>
              <a:tr h="180430">
                <a:tc>
                  <a:txBody>
                    <a:bodyPr/>
                    <a:lstStyle/>
                    <a:p>
                      <a:pPr algn="ctr"/>
                      <a:r>
                        <a:rPr lang="es-ES" sz="1600" dirty="0">
                          <a:solidFill>
                            <a:srgbClr val="000000"/>
                          </a:solidFill>
                          <a:effectLst/>
                        </a:rPr>
                        <a:t>M</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tc>
                  <a:txBody>
                    <a:bodyPr/>
                    <a:lstStyle/>
                    <a:p>
                      <a:pPr algn="just"/>
                      <a:r>
                        <a:rPr lang="es-ES" sz="1600" dirty="0">
                          <a:solidFill>
                            <a:srgbClr val="000000"/>
                          </a:solidFill>
                          <a:effectLst/>
                        </a:rPr>
                        <a:t>Masculino</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extLst>
                  <a:ext uri="{0D108BD9-81ED-4DB2-BD59-A6C34878D82A}">
                    <a16:rowId xmlns:a16="http://schemas.microsoft.com/office/drawing/2014/main" val="312529748"/>
                  </a:ext>
                </a:extLst>
              </a:tr>
            </a:tbl>
          </a:graphicData>
        </a:graphic>
      </p:graphicFrame>
    </p:spTree>
    <p:extLst>
      <p:ext uri="{BB962C8B-B14F-4D97-AF65-F5344CB8AC3E}">
        <p14:creationId xmlns:p14="http://schemas.microsoft.com/office/powerpoint/2010/main" val="2497261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32520" y="1285260"/>
            <a:ext cx="5925300" cy="3311100"/>
          </a:xfrm>
          <a:prstGeom prst="rect">
            <a:avLst/>
          </a:prstGeom>
        </p:spPr>
        <p:txBody>
          <a:bodyPr spcFirstLastPara="1" wrap="square" lIns="0" tIns="0" rIns="0" bIns="0" anchor="t" anchorCtr="0">
            <a:noAutofit/>
          </a:bodyPr>
          <a:lstStyle/>
          <a:p>
            <a:pPr marL="0" lvl="0" indent="0" algn="l" rtl="0">
              <a:spcBef>
                <a:spcPts val="0"/>
              </a:spcBef>
              <a:spcAft>
                <a:spcPts val="0"/>
              </a:spcAft>
              <a:buSzPts val="2000"/>
              <a:buNone/>
            </a:pPr>
            <a:r>
              <a:rPr lang="es-MX" sz="1800" dirty="0"/>
              <a:t>El valor de la variable debe estar en el catálogo de </a:t>
            </a:r>
            <a:r>
              <a:rPr lang="es-MX" sz="1800" b="1" dirty="0"/>
              <a:t>Forma de Venta</a:t>
            </a:r>
            <a:r>
              <a:rPr lang="es-MX" sz="1800" dirty="0"/>
              <a:t>.</a:t>
            </a:r>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Forma de venta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4" name="Tabla 3">
            <a:extLst>
              <a:ext uri="{FF2B5EF4-FFF2-40B4-BE49-F238E27FC236}">
                <a16:creationId xmlns:a16="http://schemas.microsoft.com/office/drawing/2014/main" id="{C218E2D9-B748-46F0-BA4C-2B25A9698D99}"/>
              </a:ext>
            </a:extLst>
          </p:cNvPr>
          <p:cNvGraphicFramePr>
            <a:graphicFrameLocks noGrp="1"/>
          </p:cNvGraphicFramePr>
          <p:nvPr>
            <p:extLst>
              <p:ext uri="{D42A27DB-BD31-4B8C-83A1-F6EECF244321}">
                <p14:modId xmlns:p14="http://schemas.microsoft.com/office/powerpoint/2010/main" val="1693669833"/>
              </p:ext>
            </p:extLst>
          </p:nvPr>
        </p:nvGraphicFramePr>
        <p:xfrm>
          <a:off x="3649941" y="2057400"/>
          <a:ext cx="4152939" cy="2392680"/>
        </p:xfrm>
        <a:graphic>
          <a:graphicData uri="http://schemas.openxmlformats.org/drawingml/2006/table">
            <a:tbl>
              <a:tblPr>
                <a:tableStyleId>{E8B1032C-EA38-4F05-BA0D-38AFFFC7BED3}</a:tableStyleId>
              </a:tblPr>
              <a:tblGrid>
                <a:gridCol w="1092388">
                  <a:extLst>
                    <a:ext uri="{9D8B030D-6E8A-4147-A177-3AD203B41FA5}">
                      <a16:colId xmlns:a16="http://schemas.microsoft.com/office/drawing/2014/main" val="2682764686"/>
                    </a:ext>
                  </a:extLst>
                </a:gridCol>
                <a:gridCol w="3060551">
                  <a:extLst>
                    <a:ext uri="{9D8B030D-6E8A-4147-A177-3AD203B41FA5}">
                      <a16:colId xmlns:a16="http://schemas.microsoft.com/office/drawing/2014/main" val="588882814"/>
                    </a:ext>
                  </a:extLst>
                </a:gridCol>
              </a:tblGrid>
              <a:tr h="151605">
                <a:tc>
                  <a:txBody>
                    <a:bodyPr/>
                    <a:lstStyle/>
                    <a:p>
                      <a:pPr indent="182880" algn="ctr">
                        <a:lnSpc>
                          <a:spcPts val="1080"/>
                        </a:lnSpc>
                        <a:spcBef>
                          <a:spcPts val="100"/>
                        </a:spcBef>
                        <a:spcAft>
                          <a:spcPts val="100"/>
                        </a:spcAft>
                      </a:pPr>
                      <a:r>
                        <a:rPr lang="es-ES" sz="1100" b="1" dirty="0">
                          <a:effectLst/>
                        </a:rPr>
                        <a:t>Clave</a:t>
                      </a:r>
                      <a:endParaRPr lang="es-MX" sz="1100">
                        <a:effectLst/>
                        <a:latin typeface="Arial"/>
                        <a:ea typeface="Times New Roman" panose="02020603050405020304" pitchFamily="18" charset="0"/>
                      </a:endParaRPr>
                    </a:p>
                  </a:txBody>
                  <a:tcPr marL="11799" marR="11799" marT="0" marB="0" anchor="ctr">
                    <a:solidFill>
                      <a:schemeClr val="bg2">
                        <a:lumMod val="40000"/>
                        <a:lumOff val="60000"/>
                      </a:schemeClr>
                    </a:solidFill>
                  </a:tcPr>
                </a:tc>
                <a:tc>
                  <a:txBody>
                    <a:bodyPr/>
                    <a:lstStyle/>
                    <a:p>
                      <a:pPr indent="182880" algn="ctr">
                        <a:lnSpc>
                          <a:spcPts val="1080"/>
                        </a:lnSpc>
                        <a:spcBef>
                          <a:spcPts val="100"/>
                        </a:spcBef>
                        <a:spcAft>
                          <a:spcPts val="100"/>
                        </a:spcAft>
                      </a:pPr>
                      <a:r>
                        <a:rPr lang="es-ES" sz="1100" b="1" dirty="0">
                          <a:effectLst/>
                        </a:rPr>
                        <a:t>Forma de Venta</a:t>
                      </a:r>
                      <a:endParaRPr lang="es-MX" sz="1100">
                        <a:effectLst/>
                        <a:latin typeface="Arial"/>
                        <a:ea typeface="Times New Roman" panose="02020603050405020304" pitchFamily="18" charset="0"/>
                      </a:endParaRPr>
                    </a:p>
                  </a:txBody>
                  <a:tcPr marL="11799" marR="11799" marT="0" marB="0" anchor="ctr">
                    <a:solidFill>
                      <a:schemeClr val="bg2">
                        <a:lumMod val="40000"/>
                        <a:lumOff val="60000"/>
                      </a:schemeClr>
                    </a:solidFill>
                  </a:tcPr>
                </a:tc>
                <a:extLst>
                  <a:ext uri="{0D108BD9-81ED-4DB2-BD59-A6C34878D82A}">
                    <a16:rowId xmlns:a16="http://schemas.microsoft.com/office/drawing/2014/main" val="2823350848"/>
                  </a:ext>
                </a:extLst>
              </a:tr>
              <a:tr h="212802">
                <a:tc>
                  <a:txBody>
                    <a:bodyPr/>
                    <a:lstStyle/>
                    <a:p>
                      <a:pPr indent="182880" algn="ctr">
                        <a:lnSpc>
                          <a:spcPts val="1080"/>
                        </a:lnSpc>
                        <a:spcBef>
                          <a:spcPts val="100"/>
                        </a:spcBef>
                        <a:spcAft>
                          <a:spcPts val="100"/>
                        </a:spcAft>
                      </a:pPr>
                      <a:r>
                        <a:rPr lang="es-ES" sz="1100" b="1" dirty="0">
                          <a:effectLst/>
                        </a:rPr>
                        <a:t>01</a:t>
                      </a:r>
                      <a:endParaRPr lang="es-MX" sz="1100">
                        <a:effectLst/>
                        <a:latin typeface="Arial"/>
                        <a:ea typeface="Times New Roman" panose="02020603050405020304" pitchFamily="18" charset="0"/>
                      </a:endParaRPr>
                    </a:p>
                  </a:txBody>
                  <a:tcPr marL="11799" marR="11799" marT="0" marB="0" anchor="ctr"/>
                </a:tc>
                <a:tc>
                  <a:txBody>
                    <a:bodyPr/>
                    <a:lstStyle/>
                    <a:p>
                      <a:pPr marR="62865" indent="182880" algn="ctr">
                        <a:lnSpc>
                          <a:spcPts val="1080"/>
                        </a:lnSpc>
                        <a:spcBef>
                          <a:spcPts val="100"/>
                        </a:spcBef>
                        <a:spcAft>
                          <a:spcPts val="100"/>
                        </a:spcAft>
                      </a:pPr>
                      <a:r>
                        <a:rPr lang="es-ES" sz="1100" dirty="0">
                          <a:effectLst/>
                        </a:rPr>
                        <a:t>Agentes Persona Física</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1639912884"/>
                  </a:ext>
                </a:extLst>
              </a:tr>
              <a:tr h="212802">
                <a:tc>
                  <a:txBody>
                    <a:bodyPr/>
                    <a:lstStyle/>
                    <a:p>
                      <a:pPr indent="182880" algn="ctr">
                        <a:lnSpc>
                          <a:spcPts val="1080"/>
                        </a:lnSpc>
                        <a:spcBef>
                          <a:spcPts val="100"/>
                        </a:spcBef>
                        <a:spcAft>
                          <a:spcPts val="100"/>
                        </a:spcAft>
                      </a:pPr>
                      <a:r>
                        <a:rPr lang="es-ES" sz="1100" b="1" dirty="0">
                          <a:effectLst/>
                        </a:rPr>
                        <a:t>02</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a:effectLst/>
                        </a:rPr>
                        <a:t>Agentes Persona Moral</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2111164466"/>
                  </a:ext>
                </a:extLst>
              </a:tr>
              <a:tr h="151605">
                <a:tc>
                  <a:txBody>
                    <a:bodyPr/>
                    <a:lstStyle/>
                    <a:p>
                      <a:pPr indent="182880" algn="ctr">
                        <a:lnSpc>
                          <a:spcPts val="1080"/>
                        </a:lnSpc>
                        <a:spcBef>
                          <a:spcPts val="100"/>
                        </a:spcBef>
                        <a:spcAft>
                          <a:spcPts val="100"/>
                        </a:spcAft>
                      </a:pPr>
                      <a:r>
                        <a:rPr lang="es-ES" sz="1100" b="1" dirty="0">
                          <a:effectLst/>
                        </a:rPr>
                        <a:t>05</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a:effectLst/>
                        </a:rPr>
                        <a:t>Red de Sucursales Bancarias</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925513784"/>
                  </a:ext>
                </a:extLst>
              </a:tr>
              <a:tr h="159601">
                <a:tc>
                  <a:txBody>
                    <a:bodyPr/>
                    <a:lstStyle/>
                    <a:p>
                      <a:pPr indent="182880" algn="ctr">
                        <a:lnSpc>
                          <a:spcPts val="1080"/>
                        </a:lnSpc>
                        <a:spcBef>
                          <a:spcPts val="100"/>
                        </a:spcBef>
                        <a:spcAft>
                          <a:spcPts val="100"/>
                        </a:spcAft>
                      </a:pPr>
                      <a:r>
                        <a:rPr lang="es-ES" sz="1100" b="1" dirty="0">
                          <a:effectLst/>
                        </a:rPr>
                        <a:t>06</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a:effectLst/>
                        </a:rPr>
                        <a:t>Fuerza de Venta Interna o Casa Matriz</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2110254534"/>
                  </a:ext>
                </a:extLst>
              </a:tr>
              <a:tr h="159601">
                <a:tc>
                  <a:txBody>
                    <a:bodyPr/>
                    <a:lstStyle/>
                    <a:p>
                      <a:pPr indent="182880" algn="ctr">
                        <a:lnSpc>
                          <a:spcPts val="1080"/>
                        </a:lnSpc>
                        <a:spcBef>
                          <a:spcPts val="100"/>
                        </a:spcBef>
                        <a:spcAft>
                          <a:spcPts val="100"/>
                        </a:spcAft>
                      </a:pPr>
                      <a:r>
                        <a:rPr lang="es-ES" sz="1100" b="1" dirty="0">
                          <a:effectLst/>
                        </a:rPr>
                        <a:t>07</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effectLst/>
                        </a:rPr>
                        <a:t>Módulos de Venta</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2999122386"/>
                  </a:ext>
                </a:extLst>
              </a:tr>
              <a:tr h="151605">
                <a:tc>
                  <a:txBody>
                    <a:bodyPr/>
                    <a:lstStyle/>
                    <a:p>
                      <a:pPr indent="182880" algn="ctr">
                        <a:lnSpc>
                          <a:spcPts val="1080"/>
                        </a:lnSpc>
                        <a:spcBef>
                          <a:spcPts val="100"/>
                        </a:spcBef>
                        <a:spcAft>
                          <a:spcPts val="100"/>
                        </a:spcAft>
                      </a:pPr>
                      <a:r>
                        <a:rPr lang="es-ES" sz="1100" b="1">
                          <a:effectLst/>
                        </a:rPr>
                        <a:t>08</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a:effectLst/>
                        </a:rPr>
                        <a:t>Telemercadeo</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1314493985"/>
                  </a:ext>
                </a:extLst>
              </a:tr>
              <a:tr h="178584">
                <a:tc>
                  <a:txBody>
                    <a:bodyPr/>
                    <a:lstStyle/>
                    <a:p>
                      <a:pPr indent="182880" algn="ctr">
                        <a:lnSpc>
                          <a:spcPts val="1080"/>
                        </a:lnSpc>
                        <a:spcBef>
                          <a:spcPts val="100"/>
                        </a:spcBef>
                        <a:spcAft>
                          <a:spcPts val="100"/>
                        </a:spcAft>
                      </a:pPr>
                      <a:r>
                        <a:rPr lang="es-ES" sz="1100" b="1">
                          <a:effectLst/>
                        </a:rPr>
                        <a:t>10</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effectLst/>
                        </a:rPr>
                        <a:t>Empresas Comerciales</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165687137"/>
                  </a:ext>
                </a:extLst>
              </a:tr>
              <a:tr h="159601">
                <a:tc>
                  <a:txBody>
                    <a:bodyPr/>
                    <a:lstStyle/>
                    <a:p>
                      <a:pPr indent="182880" algn="ctr">
                        <a:lnSpc>
                          <a:spcPts val="1080"/>
                        </a:lnSpc>
                        <a:spcBef>
                          <a:spcPts val="100"/>
                        </a:spcBef>
                        <a:spcAft>
                          <a:spcPts val="100"/>
                        </a:spcAft>
                      </a:pPr>
                      <a:r>
                        <a:rPr lang="es-ES" sz="1100" b="1">
                          <a:effectLst/>
                        </a:rPr>
                        <a:t>11</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a:effectLst/>
                        </a:rPr>
                        <a:t>Concesionarios Automotrices</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2447013136"/>
                  </a:ext>
                </a:extLst>
              </a:tr>
              <a:tr h="169064">
                <a:tc>
                  <a:txBody>
                    <a:bodyPr/>
                    <a:lstStyle/>
                    <a:p>
                      <a:pPr indent="182880" algn="ctr">
                        <a:lnSpc>
                          <a:spcPts val="1080"/>
                        </a:lnSpc>
                        <a:spcBef>
                          <a:spcPts val="100"/>
                        </a:spcBef>
                        <a:spcAft>
                          <a:spcPts val="100"/>
                        </a:spcAft>
                      </a:pPr>
                      <a:r>
                        <a:rPr lang="es-ES" sz="1100" b="1">
                          <a:effectLst/>
                        </a:rPr>
                        <a:t>12</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effectLst/>
                        </a:rPr>
                        <a:t>Internet</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3532345269"/>
                  </a:ext>
                </a:extLst>
              </a:tr>
              <a:tr h="159601">
                <a:tc>
                  <a:txBody>
                    <a:bodyPr/>
                    <a:lstStyle/>
                    <a:p>
                      <a:pPr indent="182880" algn="ctr">
                        <a:lnSpc>
                          <a:spcPts val="1080"/>
                        </a:lnSpc>
                        <a:spcBef>
                          <a:spcPts val="100"/>
                        </a:spcBef>
                        <a:spcAft>
                          <a:spcPts val="100"/>
                        </a:spcAft>
                      </a:pPr>
                      <a:r>
                        <a:rPr lang="es-ES" sz="1100" b="1">
                          <a:effectLst/>
                        </a:rPr>
                        <a:t>13</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effectLst/>
                        </a:rPr>
                        <a:t>Descuento por Nómina</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3585750997"/>
                  </a:ext>
                </a:extLst>
              </a:tr>
              <a:tr h="159601">
                <a:tc>
                  <a:txBody>
                    <a:bodyPr/>
                    <a:lstStyle/>
                    <a:p>
                      <a:pPr indent="182880" algn="ctr">
                        <a:lnSpc>
                          <a:spcPts val="1080"/>
                        </a:lnSpc>
                        <a:spcBef>
                          <a:spcPts val="100"/>
                        </a:spcBef>
                        <a:spcAft>
                          <a:spcPts val="100"/>
                        </a:spcAft>
                      </a:pPr>
                      <a:r>
                        <a:rPr lang="es-ES" sz="1100" b="1">
                          <a:effectLst/>
                        </a:rPr>
                        <a:t>14</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effectLst/>
                        </a:rPr>
                        <a:t>Microcréditos</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1905673484"/>
                  </a:ext>
                </a:extLst>
              </a:tr>
              <a:tr h="151605">
                <a:tc>
                  <a:txBody>
                    <a:bodyPr/>
                    <a:lstStyle/>
                    <a:p>
                      <a:pPr indent="182880" algn="ctr">
                        <a:lnSpc>
                          <a:spcPts val="1080"/>
                        </a:lnSpc>
                        <a:spcBef>
                          <a:spcPts val="100"/>
                        </a:spcBef>
                        <a:spcAft>
                          <a:spcPts val="100"/>
                        </a:spcAft>
                      </a:pPr>
                      <a:r>
                        <a:rPr lang="es-ES" sz="1100" b="1">
                          <a:effectLst/>
                        </a:rPr>
                        <a:t>15</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effectLst/>
                        </a:rPr>
                        <a:t>Otros Canales de Venta Masiva</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1420642585"/>
                  </a:ext>
                </a:extLst>
              </a:tr>
              <a:tr h="215003">
                <a:tc>
                  <a:txBody>
                    <a:bodyPr/>
                    <a:lstStyle/>
                    <a:p>
                      <a:pPr indent="182880" algn="ctr">
                        <a:lnSpc>
                          <a:spcPts val="1080"/>
                        </a:lnSpc>
                        <a:spcBef>
                          <a:spcPts val="100"/>
                        </a:spcBef>
                        <a:spcAft>
                          <a:spcPts val="100"/>
                        </a:spcAft>
                      </a:pPr>
                      <a:r>
                        <a:rPr lang="es-ES" sz="1100" b="1" dirty="0">
                          <a:effectLst/>
                        </a:rPr>
                        <a:t>99</a:t>
                      </a:r>
                      <a:endParaRPr lang="es-MX" sz="1100">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effectLst/>
                        </a:rPr>
                        <a:t>Otra Forma de Venta</a:t>
                      </a:r>
                      <a:endParaRPr lang="es-MX" sz="1100">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2710464671"/>
                  </a:ext>
                </a:extLst>
              </a:tr>
            </a:tbl>
          </a:graphicData>
        </a:graphic>
      </p:graphicFrame>
      <p:sp>
        <p:nvSpPr>
          <p:cNvPr id="8" name="Google Shape;110;p18">
            <a:extLst>
              <a:ext uri="{FF2B5EF4-FFF2-40B4-BE49-F238E27FC236}">
                <a16:creationId xmlns:a16="http://schemas.microsoft.com/office/drawing/2014/main" id="{E4219293-BB2F-48D0-A6CF-F9FD5F07E46F}"/>
              </a:ext>
            </a:extLst>
          </p:cNvPr>
          <p:cNvSpPr txBox="1">
            <a:spLocks/>
          </p:cNvSpPr>
          <p:nvPr/>
        </p:nvSpPr>
        <p:spPr>
          <a:xfrm>
            <a:off x="2796539" y="4579620"/>
            <a:ext cx="5836921" cy="3607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Font typeface="Inria Serif Light"/>
              <a:buNone/>
            </a:pPr>
            <a:r>
              <a:rPr lang="es-MX" sz="1200" dirty="0"/>
              <a:t>Nota: El número de registros con forma de venta igual 99 debe ser menor o igual al 5% de la cartera.</a:t>
            </a:r>
          </a:p>
        </p:txBody>
      </p:sp>
    </p:spTree>
    <p:extLst>
      <p:ext uri="{BB962C8B-B14F-4D97-AF65-F5344CB8AC3E}">
        <p14:creationId xmlns:p14="http://schemas.microsoft.com/office/powerpoint/2010/main" val="346963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lvl="0" indent="0" algn="l" rtl="0">
              <a:spcBef>
                <a:spcPts val="0"/>
              </a:spcBef>
              <a:spcAft>
                <a:spcPts val="0"/>
              </a:spcAft>
              <a:buSzPts val="2000"/>
              <a:buNone/>
            </a:pPr>
            <a:r>
              <a:rPr lang="es-MX" dirty="0"/>
              <a:t>El valor de la variable debe estar en el catálogo de </a:t>
            </a:r>
            <a:r>
              <a:rPr lang="es-MX" b="1" dirty="0"/>
              <a:t>Estatus</a:t>
            </a:r>
            <a:r>
              <a:rPr lang="es-MX" dirty="0"/>
              <a:t>.</a:t>
            </a:r>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Estatus de certificado</a:t>
            </a:r>
          </a:p>
        </p:txBody>
      </p:sp>
      <p:graphicFrame>
        <p:nvGraphicFramePr>
          <p:cNvPr id="3" name="Tabla 2">
            <a:extLst>
              <a:ext uri="{FF2B5EF4-FFF2-40B4-BE49-F238E27FC236}">
                <a16:creationId xmlns:a16="http://schemas.microsoft.com/office/drawing/2014/main" id="{FB93301F-6DB3-4338-A6D5-C72F1A842628}"/>
              </a:ext>
            </a:extLst>
          </p:cNvPr>
          <p:cNvGraphicFramePr>
            <a:graphicFrameLocks noGrp="1"/>
          </p:cNvGraphicFramePr>
          <p:nvPr>
            <p:extLst>
              <p:ext uri="{D42A27DB-BD31-4B8C-83A1-F6EECF244321}">
                <p14:modId xmlns:p14="http://schemas.microsoft.com/office/powerpoint/2010/main" val="2146249820"/>
              </p:ext>
            </p:extLst>
          </p:nvPr>
        </p:nvGraphicFramePr>
        <p:xfrm>
          <a:off x="3317631" y="2461847"/>
          <a:ext cx="4797834" cy="1769675"/>
        </p:xfrm>
        <a:graphic>
          <a:graphicData uri="http://schemas.openxmlformats.org/drawingml/2006/table">
            <a:tbl>
              <a:tblPr>
                <a:tableStyleId>{E8B1032C-EA38-4F05-BA0D-38AFFFC7BED3}</a:tableStyleId>
              </a:tblPr>
              <a:tblGrid>
                <a:gridCol w="986834">
                  <a:extLst>
                    <a:ext uri="{9D8B030D-6E8A-4147-A177-3AD203B41FA5}">
                      <a16:colId xmlns:a16="http://schemas.microsoft.com/office/drawing/2014/main" val="2099599528"/>
                    </a:ext>
                  </a:extLst>
                </a:gridCol>
                <a:gridCol w="3811000">
                  <a:extLst>
                    <a:ext uri="{9D8B030D-6E8A-4147-A177-3AD203B41FA5}">
                      <a16:colId xmlns:a16="http://schemas.microsoft.com/office/drawing/2014/main" val="471406424"/>
                    </a:ext>
                  </a:extLst>
                </a:gridCol>
              </a:tblGrid>
              <a:tr h="288553">
                <a:tc>
                  <a:txBody>
                    <a:bodyPr/>
                    <a:lstStyle/>
                    <a:p>
                      <a:pPr indent="182880" algn="ctr">
                        <a:lnSpc>
                          <a:spcPts val="1080"/>
                        </a:lnSpc>
                        <a:spcAft>
                          <a:spcPts val="300"/>
                        </a:spcAft>
                      </a:pPr>
                      <a:r>
                        <a:rPr lang="es-ES" sz="1200" b="1" dirty="0">
                          <a:effectLst/>
                        </a:rPr>
                        <a:t>Clave</a:t>
                      </a:r>
                      <a:endParaRPr lang="es-MX" sz="1200" dirty="0">
                        <a:effectLst/>
                        <a:latin typeface="Arial" panose="020B0604020202020204" pitchFamily="34" charset="0"/>
                        <a:ea typeface="Times New Roman" panose="02020603050405020304" pitchFamily="18" charset="0"/>
                      </a:endParaRPr>
                    </a:p>
                  </a:txBody>
                  <a:tcPr marL="45085" marR="45085" marT="0" marB="0" anchor="ctr">
                    <a:solidFill>
                      <a:schemeClr val="bg2">
                        <a:lumMod val="40000"/>
                        <a:lumOff val="60000"/>
                      </a:schemeClr>
                    </a:solidFill>
                  </a:tcPr>
                </a:tc>
                <a:tc>
                  <a:txBody>
                    <a:bodyPr/>
                    <a:lstStyle/>
                    <a:p>
                      <a:pPr indent="182880" algn="ctr">
                        <a:lnSpc>
                          <a:spcPts val="1080"/>
                        </a:lnSpc>
                        <a:spcAft>
                          <a:spcPts val="300"/>
                        </a:spcAft>
                      </a:pPr>
                      <a:r>
                        <a:rPr lang="es-ES" sz="1200" b="1" dirty="0">
                          <a:effectLst/>
                        </a:rPr>
                        <a:t>Estatus de la póliza o certificado</a:t>
                      </a:r>
                      <a:endParaRPr lang="es-MX" sz="1200" dirty="0">
                        <a:effectLst/>
                        <a:latin typeface="Arial" panose="020B0604020202020204" pitchFamily="34" charset="0"/>
                        <a:ea typeface="Times New Roman" panose="02020603050405020304" pitchFamily="18" charset="0"/>
                      </a:endParaRPr>
                    </a:p>
                  </a:txBody>
                  <a:tcPr marL="45085" marR="45085" marT="0" marB="0" anchor="ctr">
                    <a:solidFill>
                      <a:schemeClr val="bg2">
                        <a:lumMod val="40000"/>
                        <a:lumOff val="60000"/>
                      </a:schemeClr>
                    </a:solidFill>
                  </a:tcPr>
                </a:tc>
                <a:extLst>
                  <a:ext uri="{0D108BD9-81ED-4DB2-BD59-A6C34878D82A}">
                    <a16:rowId xmlns:a16="http://schemas.microsoft.com/office/drawing/2014/main" val="2308957125"/>
                  </a:ext>
                </a:extLst>
              </a:tr>
              <a:tr h="180430">
                <a:tc>
                  <a:txBody>
                    <a:bodyPr/>
                    <a:lstStyle/>
                    <a:p>
                      <a:pPr indent="182880" algn="ctr">
                        <a:lnSpc>
                          <a:spcPts val="1080"/>
                        </a:lnSpc>
                        <a:spcAft>
                          <a:spcPts val="300"/>
                        </a:spcAft>
                      </a:pPr>
                      <a:r>
                        <a:rPr lang="es-ES" sz="1200">
                          <a:effectLst/>
                        </a:rPr>
                        <a:t>1</a:t>
                      </a:r>
                      <a:endParaRPr lang="es-MX" sz="1200">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ctr">
                        <a:lnSpc>
                          <a:spcPts val="1080"/>
                        </a:lnSpc>
                        <a:spcAft>
                          <a:spcPts val="300"/>
                        </a:spcAft>
                      </a:pPr>
                      <a:r>
                        <a:rPr lang="es-ES" sz="1200" dirty="0">
                          <a:effectLst/>
                        </a:rPr>
                        <a:t>Vigor</a:t>
                      </a:r>
                      <a:endParaRPr lang="es-MX" sz="1200" dirty="0">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2630206020"/>
                  </a:ext>
                </a:extLst>
              </a:tr>
              <a:tr h="180430">
                <a:tc>
                  <a:txBody>
                    <a:bodyPr/>
                    <a:lstStyle/>
                    <a:p>
                      <a:pPr indent="182880" algn="ctr">
                        <a:lnSpc>
                          <a:spcPts val="1080"/>
                        </a:lnSpc>
                        <a:spcAft>
                          <a:spcPts val="300"/>
                        </a:spcAft>
                      </a:pPr>
                      <a:r>
                        <a:rPr lang="es-ES" sz="1200">
                          <a:effectLst/>
                        </a:rPr>
                        <a:t>2</a:t>
                      </a:r>
                      <a:endParaRPr lang="es-MX" sz="1200">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ctr">
                        <a:lnSpc>
                          <a:spcPts val="1080"/>
                        </a:lnSpc>
                        <a:spcAft>
                          <a:spcPts val="300"/>
                        </a:spcAft>
                      </a:pPr>
                      <a:r>
                        <a:rPr lang="es-ES" sz="1200" dirty="0">
                          <a:effectLst/>
                        </a:rPr>
                        <a:t>Expirada o terminada</a:t>
                      </a:r>
                      <a:endParaRPr lang="es-MX" sz="1200" dirty="0">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436596434"/>
                  </a:ext>
                </a:extLst>
              </a:tr>
              <a:tr h="180430">
                <a:tc>
                  <a:txBody>
                    <a:bodyPr/>
                    <a:lstStyle/>
                    <a:p>
                      <a:pPr indent="182880" algn="ctr">
                        <a:lnSpc>
                          <a:spcPts val="1080"/>
                        </a:lnSpc>
                        <a:spcAft>
                          <a:spcPts val="300"/>
                        </a:spcAft>
                      </a:pPr>
                      <a:r>
                        <a:rPr lang="es-ES" sz="1200">
                          <a:effectLst/>
                        </a:rPr>
                        <a:t>3</a:t>
                      </a:r>
                      <a:endParaRPr lang="es-MX" sz="1200">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ctr">
                        <a:lnSpc>
                          <a:spcPts val="1080"/>
                        </a:lnSpc>
                        <a:spcAft>
                          <a:spcPts val="300"/>
                        </a:spcAft>
                      </a:pPr>
                      <a:r>
                        <a:rPr lang="es-ES" sz="1200" dirty="0">
                          <a:effectLst/>
                        </a:rPr>
                        <a:t>Cancelada</a:t>
                      </a:r>
                      <a:endParaRPr lang="es-MX" sz="1200" dirty="0">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867918583"/>
                  </a:ext>
                </a:extLst>
              </a:tr>
              <a:tr h="218112">
                <a:tc>
                  <a:txBody>
                    <a:bodyPr/>
                    <a:lstStyle/>
                    <a:p>
                      <a:pPr indent="182880" algn="ctr">
                        <a:lnSpc>
                          <a:spcPts val="1080"/>
                        </a:lnSpc>
                        <a:spcAft>
                          <a:spcPts val="300"/>
                        </a:spcAft>
                      </a:pPr>
                      <a:r>
                        <a:rPr lang="es-ES" sz="1200">
                          <a:effectLst/>
                        </a:rPr>
                        <a:t>4</a:t>
                      </a:r>
                      <a:endParaRPr lang="es-MX" sz="1200">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ctr">
                        <a:lnSpc>
                          <a:spcPts val="1080"/>
                        </a:lnSpc>
                        <a:spcAft>
                          <a:spcPts val="300"/>
                        </a:spcAft>
                      </a:pPr>
                      <a:r>
                        <a:rPr lang="es-ES" sz="1200" dirty="0">
                          <a:effectLst/>
                        </a:rPr>
                        <a:t>Baja por muerte, invalidez o incapacidad</a:t>
                      </a:r>
                      <a:endParaRPr lang="es-MX" sz="1200" dirty="0">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31056887"/>
                  </a:ext>
                </a:extLst>
              </a:tr>
              <a:tr h="180430">
                <a:tc>
                  <a:txBody>
                    <a:bodyPr/>
                    <a:lstStyle/>
                    <a:p>
                      <a:pPr indent="182880" algn="ctr">
                        <a:lnSpc>
                          <a:spcPts val="1080"/>
                        </a:lnSpc>
                        <a:spcAft>
                          <a:spcPts val="300"/>
                        </a:spcAft>
                      </a:pPr>
                      <a:r>
                        <a:rPr lang="es-ES" sz="1200">
                          <a:effectLst/>
                        </a:rPr>
                        <a:t>5</a:t>
                      </a:r>
                      <a:endParaRPr lang="es-MX" sz="1200">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ctr">
                        <a:lnSpc>
                          <a:spcPts val="1080"/>
                        </a:lnSpc>
                        <a:spcAft>
                          <a:spcPts val="300"/>
                        </a:spcAft>
                      </a:pPr>
                      <a:r>
                        <a:rPr lang="es-ES" sz="1200" dirty="0">
                          <a:effectLst/>
                        </a:rPr>
                        <a:t>Rescatada</a:t>
                      </a:r>
                      <a:endParaRPr lang="es-MX" sz="1200" dirty="0">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2415061854"/>
                  </a:ext>
                </a:extLst>
              </a:tr>
              <a:tr h="180430">
                <a:tc>
                  <a:txBody>
                    <a:bodyPr/>
                    <a:lstStyle/>
                    <a:p>
                      <a:pPr indent="182880" algn="ctr">
                        <a:lnSpc>
                          <a:spcPts val="1080"/>
                        </a:lnSpc>
                        <a:spcAft>
                          <a:spcPts val="300"/>
                        </a:spcAft>
                      </a:pPr>
                      <a:r>
                        <a:rPr lang="es-ES" sz="1200">
                          <a:effectLst/>
                        </a:rPr>
                        <a:t>6</a:t>
                      </a:r>
                      <a:endParaRPr lang="es-MX" sz="1200">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ctr">
                        <a:lnSpc>
                          <a:spcPts val="1080"/>
                        </a:lnSpc>
                        <a:spcAft>
                          <a:spcPts val="300"/>
                        </a:spcAft>
                      </a:pPr>
                      <a:r>
                        <a:rPr lang="es-ES" sz="1200" dirty="0">
                          <a:effectLst/>
                        </a:rPr>
                        <a:t>Saldada</a:t>
                      </a:r>
                      <a:endParaRPr lang="es-MX" sz="1200" dirty="0">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1881064760"/>
                  </a:ext>
                </a:extLst>
              </a:tr>
              <a:tr h="180430">
                <a:tc>
                  <a:txBody>
                    <a:bodyPr/>
                    <a:lstStyle/>
                    <a:p>
                      <a:pPr indent="182880" algn="ctr">
                        <a:lnSpc>
                          <a:spcPts val="1080"/>
                        </a:lnSpc>
                        <a:spcAft>
                          <a:spcPts val="300"/>
                        </a:spcAft>
                      </a:pPr>
                      <a:r>
                        <a:rPr lang="es-ES" sz="1200">
                          <a:effectLst/>
                        </a:rPr>
                        <a:t>7</a:t>
                      </a:r>
                      <a:endParaRPr lang="es-MX" sz="1200">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ctr">
                        <a:lnSpc>
                          <a:spcPts val="1080"/>
                        </a:lnSpc>
                        <a:spcAft>
                          <a:spcPts val="300"/>
                        </a:spcAft>
                      </a:pPr>
                      <a:r>
                        <a:rPr lang="es-ES" sz="1200" dirty="0">
                          <a:effectLst/>
                        </a:rPr>
                        <a:t>Prorrogada</a:t>
                      </a:r>
                      <a:endParaRPr lang="es-MX" sz="1200" dirty="0">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865826179"/>
                  </a:ext>
                </a:extLst>
              </a:tr>
              <a:tr h="180430">
                <a:tc>
                  <a:txBody>
                    <a:bodyPr/>
                    <a:lstStyle/>
                    <a:p>
                      <a:pPr indent="182880" algn="ctr">
                        <a:lnSpc>
                          <a:spcPts val="1080"/>
                        </a:lnSpc>
                        <a:spcAft>
                          <a:spcPts val="300"/>
                        </a:spcAft>
                      </a:pPr>
                      <a:r>
                        <a:rPr lang="es-ES" sz="1200" dirty="0">
                          <a:effectLst/>
                        </a:rPr>
                        <a:t>8</a:t>
                      </a:r>
                      <a:endParaRPr lang="es-MX" sz="1200" dirty="0">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ctr">
                        <a:lnSpc>
                          <a:spcPts val="1080"/>
                        </a:lnSpc>
                        <a:spcAft>
                          <a:spcPts val="300"/>
                        </a:spcAft>
                      </a:pPr>
                      <a:r>
                        <a:rPr lang="es-ES" sz="1200" dirty="0">
                          <a:effectLst/>
                        </a:rPr>
                        <a:t>Anticipada o diferida</a:t>
                      </a:r>
                      <a:endParaRPr lang="es-MX" sz="1200" dirty="0">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1831884525"/>
                  </a:ext>
                </a:extLst>
              </a:tr>
            </a:tbl>
          </a:graphicData>
        </a:graphic>
      </p:graphicFrame>
      <p:pic>
        <p:nvPicPr>
          <p:cNvPr id="8" name="Imagen 7">
            <a:extLst>
              <a:ext uri="{FF2B5EF4-FFF2-40B4-BE49-F238E27FC236}">
                <a16:creationId xmlns:a16="http://schemas.microsoft.com/office/drawing/2014/main" id="{0DD919EA-A02F-4F16-9544-3D357E1055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890226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r>
              <a:rPr lang="es-MX" dirty="0"/>
              <a:t>Si el </a:t>
            </a:r>
            <a:r>
              <a:rPr lang="es-MX" b="1" dirty="0"/>
              <a:t>Estatus</a:t>
            </a:r>
            <a:r>
              <a:rPr lang="es-MX" dirty="0"/>
              <a:t> es </a:t>
            </a:r>
            <a:r>
              <a:rPr lang="es-MX" b="1" dirty="0"/>
              <a:t>igual</a:t>
            </a:r>
            <a:r>
              <a:rPr lang="es-MX" dirty="0"/>
              <a:t> a vigor (clave 1) entonces la fecha fin de vigencia es </a:t>
            </a:r>
            <a:r>
              <a:rPr lang="es-MX" b="1" dirty="0"/>
              <a:t>mayor</a:t>
            </a:r>
            <a:r>
              <a:rPr lang="es-MX" dirty="0"/>
              <a:t> a la fecha de corte.</a:t>
            </a:r>
          </a:p>
          <a:p>
            <a:pPr marL="342900" indent="-342900"/>
            <a:endParaRPr lang="es-MX" dirty="0"/>
          </a:p>
          <a:p>
            <a:pPr marL="342900" indent="-342900"/>
            <a:r>
              <a:rPr lang="es-MX" dirty="0"/>
              <a:t>Si el </a:t>
            </a:r>
            <a:r>
              <a:rPr lang="es-MX" b="1" dirty="0"/>
              <a:t>Estatus</a:t>
            </a:r>
            <a:r>
              <a:rPr lang="es-MX" dirty="0"/>
              <a:t> es </a:t>
            </a:r>
            <a:r>
              <a:rPr lang="es-MX" b="1" dirty="0"/>
              <a:t>igual</a:t>
            </a:r>
            <a:r>
              <a:rPr lang="es-MX" dirty="0"/>
              <a:t> a vigor (clave 1) entonces la fecha de baja del certificado está vacía.</a:t>
            </a:r>
          </a:p>
          <a:p>
            <a:pPr marL="342900" indent="-342900"/>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Estatus de certificado</a:t>
            </a:r>
          </a:p>
        </p:txBody>
      </p:sp>
      <p:pic>
        <p:nvPicPr>
          <p:cNvPr id="7" name="Imagen 6">
            <a:extLst>
              <a:ext uri="{FF2B5EF4-FFF2-40B4-BE49-F238E27FC236}">
                <a16:creationId xmlns:a16="http://schemas.microsoft.com/office/drawing/2014/main" id="{D4706C65-2DD2-4A8B-ABDD-97A0BCAD69B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337192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461188" y="1480632"/>
            <a:ext cx="1770363" cy="413463"/>
          </a:xfrm>
          <a:prstGeom prst="rect">
            <a:avLst/>
          </a:prstGeom>
        </p:spPr>
        <p:txBody>
          <a:bodyPr spcFirstLastPara="1" wrap="square" lIns="0" tIns="0" rIns="0" bIns="0" anchor="t" anchorCtr="0">
            <a:noAutofit/>
          </a:bodyPr>
          <a:lstStyle/>
          <a:p>
            <a:pPr marL="0" indent="0">
              <a:buNone/>
            </a:pPr>
            <a:r>
              <a:rPr lang="es-MX" sz="1600" b="1" dirty="0"/>
              <a:t>Prima emitida</a:t>
            </a:r>
            <a:endParaRPr sz="1600" b="1"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Emisión</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EB6F1394-542C-4AAF-8835-41FA039900D6}"/>
              </a:ext>
            </a:extLst>
          </p:cNvPr>
          <p:cNvGraphicFramePr>
            <a:graphicFrameLocks noGrp="1"/>
          </p:cNvGraphicFramePr>
          <p:nvPr>
            <p:extLst>
              <p:ext uri="{D42A27DB-BD31-4B8C-83A1-F6EECF244321}">
                <p14:modId xmlns:p14="http://schemas.microsoft.com/office/powerpoint/2010/main" val="2037889345"/>
              </p:ext>
            </p:extLst>
          </p:nvPr>
        </p:nvGraphicFramePr>
        <p:xfrm>
          <a:off x="2813250" y="1907172"/>
          <a:ext cx="5212322" cy="802526"/>
        </p:xfrm>
        <a:graphic>
          <a:graphicData uri="http://schemas.openxmlformats.org/drawingml/2006/table">
            <a:tbl>
              <a:tblPr firstRow="1" bandRow="1">
                <a:tableStyleId>{2146DF28-2150-43F1-838E-3EFDFE06A0C1}</a:tableStyleId>
              </a:tblPr>
              <a:tblGrid>
                <a:gridCol w="1497628">
                  <a:extLst>
                    <a:ext uri="{9D8B030D-6E8A-4147-A177-3AD203B41FA5}">
                      <a16:colId xmlns:a16="http://schemas.microsoft.com/office/drawing/2014/main" val="2231654707"/>
                    </a:ext>
                  </a:extLst>
                </a:gridCol>
                <a:gridCol w="2059960">
                  <a:extLst>
                    <a:ext uri="{9D8B030D-6E8A-4147-A177-3AD203B41FA5}">
                      <a16:colId xmlns:a16="http://schemas.microsoft.com/office/drawing/2014/main" val="2974081408"/>
                    </a:ext>
                  </a:extLst>
                </a:gridCol>
                <a:gridCol w="1654734">
                  <a:extLst>
                    <a:ext uri="{9D8B030D-6E8A-4147-A177-3AD203B41FA5}">
                      <a16:colId xmlns:a16="http://schemas.microsoft.com/office/drawing/2014/main" val="2132466649"/>
                    </a:ext>
                  </a:extLst>
                </a:gridCol>
              </a:tblGrid>
              <a:tr h="455488">
                <a:tc>
                  <a:txBody>
                    <a:bodyPr/>
                    <a:lstStyle/>
                    <a:p>
                      <a:pPr algn="ctr"/>
                      <a:r>
                        <a:rPr lang="es-MX" sz="1000" dirty="0">
                          <a:effectLst/>
                        </a:rPr>
                        <a:t>Tabla </a:t>
                      </a:r>
                      <a:r>
                        <a:rPr lang="es-MX" sz="1000" b="0" i="0" u="none" strike="noStrike" cap="none" dirty="0">
                          <a:solidFill>
                            <a:srgbClr val="000000"/>
                          </a:solidFill>
                          <a:effectLst/>
                          <a:latin typeface="Arial"/>
                          <a:cs typeface="Arial"/>
                          <a:sym typeface="Arial"/>
                        </a:rPr>
                        <a:t>del RR7</a:t>
                      </a:r>
                      <a:endParaRPr lang="es-MX" sz="1000" b="0" i="0" u="none" strike="noStrike" cap="none" dirty="0">
                        <a:solidFill>
                          <a:srgbClr val="000000"/>
                        </a:solidFill>
                        <a:effectLst/>
                        <a:latin typeface="Arial"/>
                        <a:ea typeface="Times New Roman" panose="02020603050405020304" pitchFamily="18" charset="0"/>
                        <a:cs typeface="Arial"/>
                        <a:sym typeface="Arial"/>
                      </a:endParaRPr>
                    </a:p>
                  </a:txBody>
                  <a:tcPr marL="44450" marR="44450" marT="0" marB="0" anchor="ctr"/>
                </a:tc>
                <a:tc>
                  <a:txBody>
                    <a:bodyPr/>
                    <a:lstStyle/>
                    <a:p>
                      <a:pPr algn="ctr"/>
                      <a:r>
                        <a:rPr lang="es-MX" sz="1000" dirty="0">
                          <a:effectLst/>
                        </a:rPr>
                        <a:t>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RR8</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7600220"/>
                  </a:ext>
                </a:extLst>
              </a:tr>
              <a:tr h="347038">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rgbClr val="000000"/>
                          </a:solidFill>
                          <a:effectLst/>
                          <a:latin typeface="Arial"/>
                          <a:ea typeface="Times New Roman" panose="02020603050405020304" pitchFamily="18" charset="0"/>
                          <a:cs typeface="Arial"/>
                          <a:sym typeface="Arial"/>
                        </a:rPr>
                        <a:t>Primas</a:t>
                      </a:r>
                    </a:p>
                  </a:txBody>
                  <a:tcPr marL="44450" marR="44450" marT="0" marB="0" anchor="ctr"/>
                </a:tc>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rgbClr val="000000"/>
                          </a:solidFill>
                          <a:effectLst/>
                          <a:latin typeface="Arial"/>
                          <a:ea typeface="Times New Roman" panose="02020603050405020304" pitchFamily="18" charset="0"/>
                          <a:cs typeface="Arial"/>
                          <a:sym typeface="Arial"/>
                        </a:rPr>
                        <a:t>Clave primas: 010, 020 y 030</a:t>
                      </a:r>
                    </a:p>
                  </a:txBody>
                  <a:tcPr marL="44450" marR="44450" marT="0" marB="0" anchor="ctr"/>
                </a:tc>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rgbClr val="000000"/>
                          </a:solidFill>
                          <a:effectLst/>
                          <a:latin typeface="Arial"/>
                          <a:ea typeface="Times New Roman" panose="02020603050405020304" pitchFamily="18" charset="0"/>
                          <a:cs typeface="Arial"/>
                          <a:sym typeface="Arial"/>
                        </a:rPr>
                        <a:t>Prima Emitida </a:t>
                      </a:r>
                    </a:p>
                  </a:txBody>
                  <a:tcPr marL="44450" marR="44450" marT="0" marB="0" anchor="ctr"/>
                </a:tc>
                <a:extLst>
                  <a:ext uri="{0D108BD9-81ED-4DB2-BD59-A6C34878D82A}">
                    <a16:rowId xmlns:a16="http://schemas.microsoft.com/office/drawing/2014/main" val="2544469293"/>
                  </a:ext>
                </a:extLst>
              </a:tr>
            </a:tbl>
          </a:graphicData>
        </a:graphic>
      </p:graphicFrame>
    </p:spTree>
    <p:extLst>
      <p:ext uri="{BB962C8B-B14F-4D97-AF65-F5344CB8AC3E}">
        <p14:creationId xmlns:p14="http://schemas.microsoft.com/office/powerpoint/2010/main" val="2735597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414546" y="1177917"/>
            <a:ext cx="6610184" cy="3965583"/>
          </a:xfrm>
          <a:prstGeom prst="rect">
            <a:avLst/>
          </a:prstGeom>
        </p:spPr>
        <p:txBody>
          <a:bodyPr spcFirstLastPara="1" wrap="square" lIns="0" tIns="0" rIns="0" bIns="0" anchor="t" anchorCtr="0">
            <a:noAutofit/>
          </a:bodyPr>
          <a:lstStyle/>
          <a:p>
            <a:pPr marL="342900" indent="-342900" algn="just"/>
            <a:r>
              <a:rPr lang="es-MX" sz="1800" dirty="0"/>
              <a:t>Si el </a:t>
            </a:r>
            <a:r>
              <a:rPr lang="es-MX" sz="1800" b="1" dirty="0"/>
              <a:t>Estatus</a:t>
            </a:r>
            <a:r>
              <a:rPr lang="es-MX" sz="1800" dirty="0"/>
              <a:t> es </a:t>
            </a:r>
            <a:r>
              <a:rPr lang="es-MX" sz="1800" b="1" dirty="0"/>
              <a:t>igual</a:t>
            </a:r>
            <a:r>
              <a:rPr lang="es-MX" sz="1800" dirty="0"/>
              <a:t> a expirada o terminada (clave 2) entonces el fin de vigencia es </a:t>
            </a:r>
            <a:r>
              <a:rPr lang="es-MX" sz="1800" b="1" dirty="0"/>
              <a:t>menor o igual</a:t>
            </a:r>
            <a:r>
              <a:rPr lang="es-MX" sz="1800" dirty="0"/>
              <a:t> a la fecha de corte.</a:t>
            </a:r>
            <a:endParaRPr lang="es-ES"/>
          </a:p>
          <a:p>
            <a:pPr marL="342900" indent="-342900" algn="just"/>
            <a:endParaRPr lang="es-MX" sz="1800" dirty="0"/>
          </a:p>
          <a:p>
            <a:pPr marL="342900" indent="-342900" algn="just"/>
            <a:r>
              <a:rPr lang="es-MX" sz="1800" dirty="0"/>
              <a:t>Si el </a:t>
            </a:r>
            <a:r>
              <a:rPr lang="es-MX" sz="1800" b="1" dirty="0"/>
              <a:t>Estatus</a:t>
            </a:r>
            <a:r>
              <a:rPr lang="es-MX" sz="1800" dirty="0"/>
              <a:t> es </a:t>
            </a:r>
            <a:r>
              <a:rPr lang="es-MX" sz="1800" b="1" dirty="0"/>
              <a:t>igual</a:t>
            </a:r>
            <a:r>
              <a:rPr lang="es-MX" sz="1800" dirty="0"/>
              <a:t> a expirada o terminada (clave 2) entonces fin de vigencia es </a:t>
            </a:r>
            <a:r>
              <a:rPr lang="es-MX" sz="1800" b="1" dirty="0"/>
              <a:t>igual</a:t>
            </a:r>
            <a:r>
              <a:rPr lang="es-MX" sz="1800" dirty="0"/>
              <a:t> a fecha baja.</a:t>
            </a:r>
          </a:p>
          <a:p>
            <a:pPr marL="342900" indent="-342900" algn="just"/>
            <a:endParaRPr lang="es-MX" sz="1800" dirty="0"/>
          </a:p>
          <a:p>
            <a:pPr marL="342900" indent="-342900" algn="just"/>
            <a:r>
              <a:rPr lang="es-MX" sz="1800" dirty="0"/>
              <a:t>Si el </a:t>
            </a:r>
            <a:r>
              <a:rPr lang="es-MX" sz="1800" b="1" dirty="0"/>
              <a:t>Estatus</a:t>
            </a:r>
            <a:r>
              <a:rPr lang="es-MX" sz="1800" dirty="0"/>
              <a:t> es </a:t>
            </a:r>
            <a:r>
              <a:rPr lang="es-MX" sz="1800" b="1" dirty="0"/>
              <a:t>igual</a:t>
            </a:r>
            <a:r>
              <a:rPr lang="es-MX" sz="1800" dirty="0"/>
              <a:t> a expirada o terminada (clave 2), cancelada (clave 3) o baja por muerte, invalidez o incapacidad (clave 4) entonces la fecha baja es </a:t>
            </a:r>
            <a:r>
              <a:rPr lang="es-MX" sz="1800" b="1" dirty="0"/>
              <a:t>distinta</a:t>
            </a:r>
            <a:r>
              <a:rPr lang="es-MX" sz="1800" dirty="0"/>
              <a:t> de vacío.</a:t>
            </a:r>
          </a:p>
          <a:p>
            <a:pPr marL="342900" indent="-342900"/>
            <a:endParaRPr lang="es-MX" dirty="0"/>
          </a:p>
          <a:p>
            <a:pPr marL="342900" indent="-342900"/>
            <a:endParaRPr lang="es-MX" dirty="0"/>
          </a:p>
          <a:p>
            <a:pPr marL="342900" indent="-342900"/>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30</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Estatus de certificado</a:t>
            </a:r>
          </a:p>
        </p:txBody>
      </p:sp>
      <p:pic>
        <p:nvPicPr>
          <p:cNvPr id="7" name="Imagen 6">
            <a:extLst>
              <a:ext uri="{FF2B5EF4-FFF2-40B4-BE49-F238E27FC236}">
                <a16:creationId xmlns:a16="http://schemas.microsoft.com/office/drawing/2014/main" id="{99E5D281-AD66-4057-A61A-1D8D98FDFD0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670213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6174266" cy="3311100"/>
          </a:xfrm>
          <a:prstGeom prst="rect">
            <a:avLst/>
          </a:prstGeom>
        </p:spPr>
        <p:txBody>
          <a:bodyPr spcFirstLastPara="1" wrap="square" lIns="0" tIns="0" rIns="0" bIns="0" anchor="t" anchorCtr="0">
            <a:noAutofit/>
          </a:bodyPr>
          <a:lstStyle/>
          <a:p>
            <a:pPr marL="342900" indent="-342900"/>
            <a:r>
              <a:rPr lang="es-MX" dirty="0"/>
              <a:t>Si el </a:t>
            </a:r>
            <a:r>
              <a:rPr lang="es-MX" b="1" dirty="0"/>
              <a:t>Estatus</a:t>
            </a:r>
            <a:r>
              <a:rPr lang="es-MX" dirty="0"/>
              <a:t> es </a:t>
            </a:r>
            <a:r>
              <a:rPr lang="es-MX" b="1" dirty="0"/>
              <a:t>igual</a:t>
            </a:r>
            <a:r>
              <a:rPr lang="es-MX" dirty="0"/>
              <a:t> a rescatada (clave 5), saldada (clave 6) o prorrogada (clave 7) entonces la fecha baja es </a:t>
            </a:r>
            <a:r>
              <a:rPr lang="es-MX" b="1" dirty="0"/>
              <a:t>distinta</a:t>
            </a:r>
            <a:r>
              <a:rPr lang="es-MX" dirty="0"/>
              <a:t> de vacío.</a:t>
            </a:r>
          </a:p>
          <a:p>
            <a:pPr marL="342900" indent="-342900"/>
            <a:endParaRPr lang="es-MX" dirty="0"/>
          </a:p>
          <a:p>
            <a:pPr marL="342900" indent="-342900"/>
            <a:r>
              <a:rPr lang="es-MX" dirty="0"/>
              <a:t>Si el </a:t>
            </a:r>
            <a:r>
              <a:rPr lang="es-MX" b="1" dirty="0"/>
              <a:t>Estatus</a:t>
            </a:r>
            <a:r>
              <a:rPr lang="es-MX" dirty="0"/>
              <a:t> es </a:t>
            </a:r>
            <a:r>
              <a:rPr lang="es-MX" b="1" dirty="0"/>
              <a:t>igual</a:t>
            </a:r>
            <a:r>
              <a:rPr lang="es-MX" dirty="0"/>
              <a:t> a vigor (clave 1) o anticipada o diferida (clave 8) entonces la fecha baja es </a:t>
            </a:r>
            <a:r>
              <a:rPr lang="es-MX" b="1" dirty="0"/>
              <a:t>igual</a:t>
            </a:r>
            <a:r>
              <a:rPr lang="es-MX" dirty="0"/>
              <a:t> a vacío.</a:t>
            </a:r>
          </a:p>
          <a:p>
            <a:pPr marL="342900" indent="-342900"/>
            <a:endParaRPr lang="es-MX" dirty="0"/>
          </a:p>
          <a:p>
            <a:pPr marL="342900" indent="-342900"/>
            <a:endParaRPr lang="es-MX" dirty="0"/>
          </a:p>
          <a:p>
            <a:pPr marL="0" indent="0">
              <a:buNone/>
            </a:pPr>
            <a:endParaRPr lang="es-MX" dirty="0"/>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31</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Estatus de certificado</a:t>
            </a:r>
          </a:p>
        </p:txBody>
      </p:sp>
      <p:pic>
        <p:nvPicPr>
          <p:cNvPr id="7" name="Imagen 6">
            <a:extLst>
              <a:ext uri="{FF2B5EF4-FFF2-40B4-BE49-F238E27FC236}">
                <a16:creationId xmlns:a16="http://schemas.microsoft.com/office/drawing/2014/main" id="{E2C6E51D-B5F0-4A69-8C7D-4F38045E684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64463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451651" y="1138160"/>
            <a:ext cx="6520070" cy="3897665"/>
          </a:xfrm>
          <a:prstGeom prst="rect">
            <a:avLst/>
          </a:prstGeom>
        </p:spPr>
        <p:txBody>
          <a:bodyPr spcFirstLastPara="1" wrap="square" lIns="0" tIns="0" rIns="0" bIns="0" anchor="t" anchorCtr="0">
            <a:noAutofit/>
          </a:bodyPr>
          <a:lstStyle/>
          <a:p>
            <a:pPr marL="342900" indent="-342900" algn="just"/>
            <a:r>
              <a:rPr lang="es-MX" sz="1800" dirty="0"/>
              <a:t>Si el </a:t>
            </a:r>
            <a:r>
              <a:rPr lang="es-MX" sz="1800" b="1" dirty="0"/>
              <a:t>Estatus</a:t>
            </a:r>
            <a:r>
              <a:rPr lang="es-MX" sz="1800" dirty="0"/>
              <a:t> es </a:t>
            </a:r>
            <a:r>
              <a:rPr lang="es-MX" sz="1800" b="1" dirty="0"/>
              <a:t>igual</a:t>
            </a:r>
            <a:r>
              <a:rPr lang="es-MX" sz="1800" dirty="0"/>
              <a:t> a anticipada o diferida (clave 8) entonces la fecha alta es </a:t>
            </a:r>
            <a:r>
              <a:rPr lang="es-MX" sz="1800" b="1" dirty="0"/>
              <a:t>mayor</a:t>
            </a:r>
            <a:r>
              <a:rPr lang="es-MX" sz="1800" dirty="0"/>
              <a:t> a la fecha de corte.</a:t>
            </a:r>
            <a:endParaRPr lang="es-ES"/>
          </a:p>
          <a:p>
            <a:pPr marL="342900" indent="-342900" algn="just"/>
            <a:endParaRPr lang="es-MX" sz="1800" dirty="0"/>
          </a:p>
          <a:p>
            <a:pPr marL="342900" indent="-342900" algn="just"/>
            <a:r>
              <a:rPr lang="es-MX" sz="1800" dirty="0"/>
              <a:t>Si inicio de vigencia es </a:t>
            </a:r>
            <a:r>
              <a:rPr lang="es-MX" sz="1800" b="1" dirty="0"/>
              <a:t>mayor</a:t>
            </a:r>
            <a:r>
              <a:rPr lang="es-MX" sz="1800" dirty="0"/>
              <a:t> a fecha de corte y la fecha de baja del certificado es </a:t>
            </a:r>
            <a:r>
              <a:rPr lang="es-MX" sz="1800" b="1" dirty="0"/>
              <a:t>distinta</a:t>
            </a:r>
            <a:r>
              <a:rPr lang="es-MX" sz="1800" dirty="0"/>
              <a:t> de vacío entonces el </a:t>
            </a:r>
            <a:r>
              <a:rPr lang="es-MX" sz="1800" b="1" dirty="0"/>
              <a:t>Estatus</a:t>
            </a:r>
            <a:r>
              <a:rPr lang="es-MX" sz="1800" dirty="0"/>
              <a:t> debe ser </a:t>
            </a:r>
            <a:r>
              <a:rPr lang="es-MX" sz="1800" b="1" dirty="0"/>
              <a:t>igual</a:t>
            </a:r>
            <a:r>
              <a:rPr lang="es-MX" sz="1800" dirty="0"/>
              <a:t> a anticipada o diferida (clave 8).</a:t>
            </a:r>
          </a:p>
          <a:p>
            <a:pPr marL="342900" indent="-342900" algn="just"/>
            <a:endParaRPr lang="es-MX" sz="1800" dirty="0"/>
          </a:p>
          <a:p>
            <a:pPr marL="342900" indent="-342900" algn="just"/>
            <a:r>
              <a:rPr lang="es-MX" sz="1800" dirty="0"/>
              <a:t>Si la fecha de alta es </a:t>
            </a:r>
            <a:r>
              <a:rPr lang="es-MX" sz="1800" b="1" dirty="0"/>
              <a:t>mayor</a:t>
            </a:r>
            <a:r>
              <a:rPr lang="es-MX" sz="1800" dirty="0"/>
              <a:t> a fecha de corte entonces el </a:t>
            </a:r>
            <a:r>
              <a:rPr lang="es-MX" sz="1800" b="1" dirty="0"/>
              <a:t>Estatus</a:t>
            </a:r>
            <a:r>
              <a:rPr lang="es-MX" sz="1800" dirty="0"/>
              <a:t> debe ser </a:t>
            </a:r>
            <a:r>
              <a:rPr lang="es-MX" sz="1800" b="1" dirty="0"/>
              <a:t>igual</a:t>
            </a:r>
            <a:r>
              <a:rPr lang="es-MX" sz="1800" dirty="0"/>
              <a:t> a anticipada o diferida (clave 8).</a:t>
            </a:r>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32</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Estatus de certificado</a:t>
            </a:r>
          </a:p>
        </p:txBody>
      </p:sp>
      <p:pic>
        <p:nvPicPr>
          <p:cNvPr id="7" name="Imagen 6">
            <a:extLst>
              <a:ext uri="{FF2B5EF4-FFF2-40B4-BE49-F238E27FC236}">
                <a16:creationId xmlns:a16="http://schemas.microsoft.com/office/drawing/2014/main" id="{45BD3E08-2B7C-4899-BEA6-0965A0CAF1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3251824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indent="0">
              <a:buNone/>
            </a:pPr>
            <a:r>
              <a:rPr lang="es-MX" dirty="0"/>
              <a:t>El valor de la variable debe estar en el catálogo de </a:t>
            </a:r>
            <a:r>
              <a:rPr lang="es-MX" b="1" dirty="0"/>
              <a:t>Tipo de Dividendo</a:t>
            </a:r>
            <a:r>
              <a:rPr lang="es-MX" dirty="0"/>
              <a:t>.</a:t>
            </a: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33</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Tipo de dividendo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3" name="Tabla 2">
            <a:extLst>
              <a:ext uri="{FF2B5EF4-FFF2-40B4-BE49-F238E27FC236}">
                <a16:creationId xmlns:a16="http://schemas.microsoft.com/office/drawing/2014/main" id="{51C670CD-44DB-47A5-ABAC-09A0DB1DFC40}"/>
              </a:ext>
            </a:extLst>
          </p:cNvPr>
          <p:cNvGraphicFramePr>
            <a:graphicFrameLocks noGrp="1"/>
          </p:cNvGraphicFramePr>
          <p:nvPr>
            <p:extLst>
              <p:ext uri="{D42A27DB-BD31-4B8C-83A1-F6EECF244321}">
                <p14:modId xmlns:p14="http://schemas.microsoft.com/office/powerpoint/2010/main" val="1390894240"/>
              </p:ext>
            </p:extLst>
          </p:nvPr>
        </p:nvGraphicFramePr>
        <p:xfrm>
          <a:off x="2893688" y="2430629"/>
          <a:ext cx="5653964" cy="2167278"/>
        </p:xfrm>
        <a:graphic>
          <a:graphicData uri="http://schemas.openxmlformats.org/drawingml/2006/table">
            <a:tbl>
              <a:tblPr>
                <a:tableStyleId>{E8B1032C-EA38-4F05-BA0D-38AFFFC7BED3}</a:tableStyleId>
              </a:tblPr>
              <a:tblGrid>
                <a:gridCol w="1489514">
                  <a:extLst>
                    <a:ext uri="{9D8B030D-6E8A-4147-A177-3AD203B41FA5}">
                      <a16:colId xmlns:a16="http://schemas.microsoft.com/office/drawing/2014/main" val="997234337"/>
                    </a:ext>
                  </a:extLst>
                </a:gridCol>
                <a:gridCol w="4164450">
                  <a:extLst>
                    <a:ext uri="{9D8B030D-6E8A-4147-A177-3AD203B41FA5}">
                      <a16:colId xmlns:a16="http://schemas.microsoft.com/office/drawing/2014/main" val="1084473409"/>
                    </a:ext>
                  </a:extLst>
                </a:gridCol>
              </a:tblGrid>
              <a:tr h="351590">
                <a:tc>
                  <a:txBody>
                    <a:bodyPr/>
                    <a:lstStyle/>
                    <a:p>
                      <a:pPr marL="33020" indent="182880" algn="ctr">
                        <a:lnSpc>
                          <a:spcPts val="1150"/>
                        </a:lnSpc>
                        <a:spcAft>
                          <a:spcPts val="505"/>
                        </a:spcAft>
                      </a:pPr>
                      <a:r>
                        <a:rPr lang="es-ES" sz="1800" b="1" dirty="0">
                          <a:effectLst/>
                        </a:rPr>
                        <a:t>Clave</a:t>
                      </a:r>
                      <a:endParaRPr lang="es-MX" sz="1800" dirty="0">
                        <a:effectLst/>
                        <a:latin typeface="Arial" panose="020B0604020202020204" pitchFamily="34" charset="0"/>
                        <a:ea typeface="Times New Roman" panose="02020603050405020304" pitchFamily="18" charset="0"/>
                      </a:endParaRPr>
                    </a:p>
                  </a:txBody>
                  <a:tcPr marL="0" marR="0" marT="0" marB="0" anchor="ctr">
                    <a:solidFill>
                      <a:schemeClr val="bg2">
                        <a:lumMod val="40000"/>
                        <a:lumOff val="60000"/>
                      </a:schemeClr>
                    </a:solidFill>
                  </a:tcPr>
                </a:tc>
                <a:tc>
                  <a:txBody>
                    <a:bodyPr/>
                    <a:lstStyle/>
                    <a:p>
                      <a:pPr marL="33020" indent="182880" algn="ctr">
                        <a:lnSpc>
                          <a:spcPts val="1150"/>
                        </a:lnSpc>
                        <a:spcAft>
                          <a:spcPts val="505"/>
                        </a:spcAft>
                      </a:pPr>
                      <a:r>
                        <a:rPr lang="es-ES" sz="1800" b="1" dirty="0">
                          <a:effectLst/>
                        </a:rPr>
                        <a:t>Tipo de dividendo</a:t>
                      </a:r>
                      <a:endParaRPr lang="es-MX" sz="1800" dirty="0">
                        <a:effectLst/>
                        <a:latin typeface="Arial" panose="020B0604020202020204" pitchFamily="34" charset="0"/>
                        <a:ea typeface="Times New Roman" panose="02020603050405020304" pitchFamily="18" charset="0"/>
                      </a:endParaRPr>
                    </a:p>
                  </a:txBody>
                  <a:tcPr marL="0" marR="0" marT="0" marB="0" anchor="ctr">
                    <a:solidFill>
                      <a:schemeClr val="bg2">
                        <a:lumMod val="40000"/>
                        <a:lumOff val="60000"/>
                      </a:schemeClr>
                    </a:solidFill>
                  </a:tcPr>
                </a:tc>
                <a:extLst>
                  <a:ext uri="{0D108BD9-81ED-4DB2-BD59-A6C34878D82A}">
                    <a16:rowId xmlns:a16="http://schemas.microsoft.com/office/drawing/2014/main" val="1074000861"/>
                  </a:ext>
                </a:extLst>
              </a:tr>
              <a:tr h="504321">
                <a:tc>
                  <a:txBody>
                    <a:bodyPr/>
                    <a:lstStyle/>
                    <a:p>
                      <a:pPr marL="33020" indent="182880" algn="ctr">
                        <a:lnSpc>
                          <a:spcPts val="1150"/>
                        </a:lnSpc>
                        <a:spcAft>
                          <a:spcPts val="505"/>
                        </a:spcAft>
                      </a:pPr>
                      <a:r>
                        <a:rPr lang="es-ES" sz="1800">
                          <a:effectLst/>
                        </a:rPr>
                        <a:t>1</a:t>
                      </a:r>
                      <a:endParaRPr lang="es-MX" sz="1800">
                        <a:effectLst/>
                        <a:latin typeface="Arial" panose="020B0604020202020204" pitchFamily="34" charset="0"/>
                        <a:ea typeface="Times New Roman" panose="02020603050405020304" pitchFamily="18" charset="0"/>
                      </a:endParaRPr>
                    </a:p>
                  </a:txBody>
                  <a:tcPr marL="0" marR="0" marT="0" marB="0" anchor="ctr"/>
                </a:tc>
                <a:tc>
                  <a:txBody>
                    <a:bodyPr/>
                    <a:lstStyle/>
                    <a:p>
                      <a:pPr marL="33020" indent="182880" algn="ctr">
                        <a:lnSpc>
                          <a:spcPts val="1150"/>
                        </a:lnSpc>
                        <a:spcAft>
                          <a:spcPts val="505"/>
                        </a:spcAft>
                      </a:pPr>
                      <a:r>
                        <a:rPr lang="es-ES" sz="1800" dirty="0">
                          <a:effectLst/>
                        </a:rPr>
                        <a:t>Experiencia Siniestralidad Propia</a:t>
                      </a:r>
                      <a:endParaRPr lang="es-MX" sz="1800" dirty="0">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3752959455"/>
                  </a:ext>
                </a:extLst>
              </a:tr>
              <a:tr h="571179">
                <a:tc>
                  <a:txBody>
                    <a:bodyPr/>
                    <a:lstStyle/>
                    <a:p>
                      <a:pPr marL="33020" indent="182880" algn="ctr">
                        <a:lnSpc>
                          <a:spcPts val="1150"/>
                        </a:lnSpc>
                        <a:spcAft>
                          <a:spcPts val="505"/>
                        </a:spcAft>
                      </a:pPr>
                      <a:r>
                        <a:rPr lang="es-ES" sz="1800">
                          <a:effectLst/>
                        </a:rPr>
                        <a:t>2</a:t>
                      </a:r>
                      <a:endParaRPr lang="es-MX" sz="1800">
                        <a:effectLst/>
                        <a:latin typeface="Arial" panose="020B0604020202020204" pitchFamily="34" charset="0"/>
                        <a:ea typeface="Times New Roman" panose="02020603050405020304" pitchFamily="18" charset="0"/>
                      </a:endParaRPr>
                    </a:p>
                  </a:txBody>
                  <a:tcPr marL="0" marR="0" marT="0" marB="0" anchor="ctr"/>
                </a:tc>
                <a:tc>
                  <a:txBody>
                    <a:bodyPr/>
                    <a:lstStyle/>
                    <a:p>
                      <a:pPr marL="33020" indent="182880" algn="ctr">
                        <a:lnSpc>
                          <a:spcPts val="1150"/>
                        </a:lnSpc>
                        <a:spcAft>
                          <a:spcPts val="505"/>
                        </a:spcAft>
                      </a:pPr>
                      <a:r>
                        <a:rPr lang="es-ES" sz="1800" dirty="0">
                          <a:effectLst/>
                        </a:rPr>
                        <a:t>Experiencia Siniestralidad Global</a:t>
                      </a:r>
                      <a:endParaRPr lang="es-MX" sz="1800" dirty="0">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602819574"/>
                  </a:ext>
                </a:extLst>
              </a:tr>
              <a:tr h="370094">
                <a:tc>
                  <a:txBody>
                    <a:bodyPr/>
                    <a:lstStyle/>
                    <a:p>
                      <a:pPr marL="33020" indent="182880" algn="ctr">
                        <a:lnSpc>
                          <a:spcPts val="1150"/>
                        </a:lnSpc>
                        <a:spcAft>
                          <a:spcPts val="505"/>
                        </a:spcAft>
                      </a:pPr>
                      <a:r>
                        <a:rPr lang="es-ES" sz="1800">
                          <a:effectLst/>
                        </a:rPr>
                        <a:t>3</a:t>
                      </a:r>
                      <a:endParaRPr lang="es-MX" sz="1800">
                        <a:effectLst/>
                        <a:latin typeface="Arial" panose="020B0604020202020204" pitchFamily="34" charset="0"/>
                        <a:ea typeface="Times New Roman" panose="02020603050405020304" pitchFamily="18" charset="0"/>
                      </a:endParaRPr>
                    </a:p>
                  </a:txBody>
                  <a:tcPr marL="0" marR="0" marT="0" marB="0" anchor="ctr"/>
                </a:tc>
                <a:tc>
                  <a:txBody>
                    <a:bodyPr/>
                    <a:lstStyle/>
                    <a:p>
                      <a:pPr marL="33020" indent="182880" algn="ctr">
                        <a:lnSpc>
                          <a:spcPts val="1150"/>
                        </a:lnSpc>
                        <a:spcAft>
                          <a:spcPts val="505"/>
                        </a:spcAft>
                      </a:pPr>
                      <a:r>
                        <a:rPr lang="es-ES" sz="1800" dirty="0">
                          <a:effectLst/>
                        </a:rPr>
                        <a:t>Sin dividendo</a:t>
                      </a:r>
                      <a:endParaRPr lang="es-MX" sz="1800" dirty="0">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1543950533"/>
                  </a:ext>
                </a:extLst>
              </a:tr>
              <a:tr h="370094">
                <a:tc>
                  <a:txBody>
                    <a:bodyPr/>
                    <a:lstStyle/>
                    <a:p>
                      <a:pPr marL="33020" indent="182880" algn="ctr">
                        <a:lnSpc>
                          <a:spcPts val="1150"/>
                        </a:lnSpc>
                        <a:spcAft>
                          <a:spcPts val="505"/>
                        </a:spcAft>
                      </a:pPr>
                      <a:r>
                        <a:rPr lang="es-ES" sz="1800">
                          <a:effectLst/>
                        </a:rPr>
                        <a:t>4</a:t>
                      </a:r>
                      <a:endParaRPr lang="es-MX" sz="1800">
                        <a:effectLst/>
                        <a:latin typeface="Arial" panose="020B0604020202020204" pitchFamily="34" charset="0"/>
                        <a:ea typeface="Times New Roman" panose="02020603050405020304" pitchFamily="18" charset="0"/>
                      </a:endParaRPr>
                    </a:p>
                  </a:txBody>
                  <a:tcPr marL="0" marR="0" marT="0" marB="0" anchor="ctr"/>
                </a:tc>
                <a:tc>
                  <a:txBody>
                    <a:bodyPr/>
                    <a:lstStyle/>
                    <a:p>
                      <a:pPr marL="33020" indent="182880" algn="ctr">
                        <a:lnSpc>
                          <a:spcPts val="1150"/>
                        </a:lnSpc>
                        <a:spcAft>
                          <a:spcPts val="505"/>
                        </a:spcAft>
                      </a:pPr>
                      <a:r>
                        <a:rPr lang="es-ES" sz="1800" dirty="0">
                          <a:effectLst/>
                        </a:rPr>
                        <a:t>Experiencia Tasa Financiera</a:t>
                      </a:r>
                      <a:endParaRPr lang="es-MX" sz="1800" dirty="0">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2588186223"/>
                  </a:ext>
                </a:extLst>
              </a:tr>
            </a:tbl>
          </a:graphicData>
        </a:graphic>
      </p:graphicFrame>
    </p:spTree>
    <p:extLst>
      <p:ext uri="{BB962C8B-B14F-4D97-AF65-F5344CB8AC3E}">
        <p14:creationId xmlns:p14="http://schemas.microsoft.com/office/powerpoint/2010/main" val="271423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713460"/>
          </a:xfrm>
          <a:prstGeom prst="rect">
            <a:avLst/>
          </a:prstGeom>
        </p:spPr>
        <p:txBody>
          <a:bodyPr spcFirstLastPara="1" wrap="square" lIns="0" tIns="0" rIns="0" bIns="0" anchor="t" anchorCtr="0">
            <a:noAutofit/>
          </a:bodyPr>
          <a:lstStyle/>
          <a:p>
            <a:pPr marL="0" indent="0">
              <a:buNone/>
            </a:pPr>
            <a:r>
              <a:rPr lang="es-MX" dirty="0"/>
              <a:t>El valor de la variable debe estar en el catálogo de </a:t>
            </a:r>
            <a:r>
              <a:rPr lang="es-MX" b="1" dirty="0"/>
              <a:t>Forma de Pago</a:t>
            </a:r>
            <a:r>
              <a:rPr lang="es-MX" dirty="0"/>
              <a:t>.</a:t>
            </a:r>
          </a:p>
          <a:p>
            <a:pPr marL="342900" indent="-342900"/>
            <a:endParaRPr lang="es-MX" dirty="0"/>
          </a:p>
          <a:p>
            <a:pPr marL="342900" indent="-342900"/>
            <a:endParaRPr lang="es-MX" dirty="0"/>
          </a:p>
          <a:p>
            <a:pPr marL="342900" indent="-342900"/>
            <a:endParaRPr lang="es-MX" dirty="0"/>
          </a:p>
          <a:p>
            <a:pPr marL="342900" indent="-342900"/>
            <a:endParaRPr lang="es-MX" dirty="0"/>
          </a:p>
          <a:p>
            <a:pPr marL="342900" indent="-342900"/>
            <a:endParaRPr lang="es-MX" dirty="0"/>
          </a:p>
          <a:p>
            <a:pPr marL="342900" indent="-342900"/>
            <a:endParaRPr lang="es-MX" dirty="0"/>
          </a:p>
          <a:p>
            <a:pPr marL="342900" indent="-342900"/>
            <a:r>
              <a:rPr lang="es-MX" dirty="0"/>
              <a:t>Si </a:t>
            </a:r>
            <a:r>
              <a:rPr lang="es-MX" b="1" dirty="0"/>
              <a:t>forma de pago </a:t>
            </a:r>
            <a:r>
              <a:rPr lang="es-MX" dirty="0"/>
              <a:t>es </a:t>
            </a:r>
            <a:r>
              <a:rPr lang="es-MX" b="1" dirty="0"/>
              <a:t>igual</a:t>
            </a:r>
            <a:r>
              <a:rPr lang="es-MX" dirty="0"/>
              <a:t> a prima única (clave 1) entonces el plazo de pago de prima es </a:t>
            </a:r>
            <a:r>
              <a:rPr lang="es-MX" b="1" dirty="0"/>
              <a:t>igual</a:t>
            </a:r>
            <a:r>
              <a:rPr lang="es-MX" dirty="0"/>
              <a:t> a 1.</a:t>
            </a:r>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34</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Forma de pago</a:t>
            </a:r>
          </a:p>
        </p:txBody>
      </p:sp>
      <p:graphicFrame>
        <p:nvGraphicFramePr>
          <p:cNvPr id="3" name="Tabla 2">
            <a:extLst>
              <a:ext uri="{FF2B5EF4-FFF2-40B4-BE49-F238E27FC236}">
                <a16:creationId xmlns:a16="http://schemas.microsoft.com/office/drawing/2014/main" id="{BE190614-F893-410D-9E67-EBCD202E9D14}"/>
              </a:ext>
            </a:extLst>
          </p:cNvPr>
          <p:cNvGraphicFramePr>
            <a:graphicFrameLocks noGrp="1"/>
          </p:cNvGraphicFramePr>
          <p:nvPr>
            <p:extLst>
              <p:ext uri="{D42A27DB-BD31-4B8C-83A1-F6EECF244321}">
                <p14:modId xmlns:p14="http://schemas.microsoft.com/office/powerpoint/2010/main" val="496919648"/>
              </p:ext>
            </p:extLst>
          </p:nvPr>
        </p:nvGraphicFramePr>
        <p:xfrm>
          <a:off x="2756452" y="2176321"/>
          <a:ext cx="5910470" cy="2003700"/>
        </p:xfrm>
        <a:graphic>
          <a:graphicData uri="http://schemas.openxmlformats.org/drawingml/2006/table">
            <a:tbl>
              <a:tblPr>
                <a:tableStyleId>{E8B1032C-EA38-4F05-BA0D-38AFFFC7BED3}</a:tableStyleId>
              </a:tblPr>
              <a:tblGrid>
                <a:gridCol w="753464">
                  <a:extLst>
                    <a:ext uri="{9D8B030D-6E8A-4147-A177-3AD203B41FA5}">
                      <a16:colId xmlns:a16="http://schemas.microsoft.com/office/drawing/2014/main" val="4190462962"/>
                    </a:ext>
                  </a:extLst>
                </a:gridCol>
                <a:gridCol w="1486354">
                  <a:extLst>
                    <a:ext uri="{9D8B030D-6E8A-4147-A177-3AD203B41FA5}">
                      <a16:colId xmlns:a16="http://schemas.microsoft.com/office/drawing/2014/main" val="2291051944"/>
                    </a:ext>
                  </a:extLst>
                </a:gridCol>
                <a:gridCol w="3670652">
                  <a:extLst>
                    <a:ext uri="{9D8B030D-6E8A-4147-A177-3AD203B41FA5}">
                      <a16:colId xmlns:a16="http://schemas.microsoft.com/office/drawing/2014/main" val="3529558472"/>
                    </a:ext>
                  </a:extLst>
                </a:gridCol>
              </a:tblGrid>
              <a:tr h="159660">
                <a:tc>
                  <a:txBody>
                    <a:bodyPr/>
                    <a:lstStyle/>
                    <a:p>
                      <a:pPr marL="0" indent="0" algn="ctr">
                        <a:lnSpc>
                          <a:spcPts val="1150"/>
                        </a:lnSpc>
                        <a:spcAft>
                          <a:spcPts val="505"/>
                        </a:spcAft>
                      </a:pPr>
                      <a:r>
                        <a:rPr lang="es-ES" sz="1100" b="1" dirty="0">
                          <a:effectLst/>
                        </a:rPr>
                        <a:t>Clave</a:t>
                      </a:r>
                      <a:endParaRPr lang="es-MX" sz="1100" dirty="0">
                        <a:effectLst/>
                        <a:latin typeface="Arial" panose="020B0604020202020204" pitchFamily="34" charset="0"/>
                        <a:ea typeface="Times New Roman" panose="02020603050405020304" pitchFamily="18" charset="0"/>
                      </a:endParaRPr>
                    </a:p>
                  </a:txBody>
                  <a:tcPr marL="44450" marR="44450" marT="0" marB="0">
                    <a:solidFill>
                      <a:schemeClr val="bg2">
                        <a:lumMod val="40000"/>
                        <a:lumOff val="60000"/>
                      </a:schemeClr>
                    </a:solidFill>
                  </a:tcPr>
                </a:tc>
                <a:tc>
                  <a:txBody>
                    <a:bodyPr/>
                    <a:lstStyle/>
                    <a:p>
                      <a:pPr indent="182880" algn="ctr">
                        <a:lnSpc>
                          <a:spcPts val="1150"/>
                        </a:lnSpc>
                        <a:spcAft>
                          <a:spcPts val="505"/>
                        </a:spcAft>
                      </a:pPr>
                      <a:r>
                        <a:rPr lang="es-ES" sz="1100" b="1" dirty="0">
                          <a:effectLst/>
                        </a:rPr>
                        <a:t>Forma de Pago</a:t>
                      </a:r>
                      <a:endParaRPr lang="es-MX" sz="1100" dirty="0">
                        <a:effectLst/>
                        <a:latin typeface="Arial" panose="020B0604020202020204" pitchFamily="34" charset="0"/>
                        <a:ea typeface="Times New Roman" panose="02020603050405020304" pitchFamily="18" charset="0"/>
                      </a:endParaRPr>
                    </a:p>
                  </a:txBody>
                  <a:tcPr marL="44450" marR="44450" marT="0" marB="0">
                    <a:solidFill>
                      <a:schemeClr val="bg2">
                        <a:lumMod val="40000"/>
                        <a:lumOff val="60000"/>
                      </a:schemeClr>
                    </a:solidFill>
                  </a:tcPr>
                </a:tc>
                <a:tc>
                  <a:txBody>
                    <a:bodyPr/>
                    <a:lstStyle/>
                    <a:p>
                      <a:pPr indent="182880" algn="ctr">
                        <a:lnSpc>
                          <a:spcPts val="1150"/>
                        </a:lnSpc>
                        <a:spcAft>
                          <a:spcPts val="505"/>
                        </a:spcAft>
                      </a:pPr>
                      <a:r>
                        <a:rPr lang="es-ES" sz="1100" b="1" dirty="0">
                          <a:effectLst/>
                        </a:rPr>
                        <a:t>Definición</a:t>
                      </a:r>
                      <a:endParaRPr lang="es-MX" sz="1100" dirty="0">
                        <a:effectLst/>
                        <a:latin typeface="Arial" panose="020B0604020202020204" pitchFamily="34" charset="0"/>
                        <a:ea typeface="Times New Roman" panose="02020603050405020304" pitchFamily="18" charset="0"/>
                      </a:endParaRPr>
                    </a:p>
                  </a:txBody>
                  <a:tcPr marL="44450" marR="44450" marT="0" marB="0">
                    <a:solidFill>
                      <a:schemeClr val="bg2">
                        <a:lumMod val="40000"/>
                        <a:lumOff val="60000"/>
                      </a:schemeClr>
                    </a:solidFill>
                  </a:tcPr>
                </a:tc>
                <a:extLst>
                  <a:ext uri="{0D108BD9-81ED-4DB2-BD59-A6C34878D82A}">
                    <a16:rowId xmlns:a16="http://schemas.microsoft.com/office/drawing/2014/main" val="665301748"/>
                  </a:ext>
                </a:extLst>
              </a:tr>
              <a:tr h="418419">
                <a:tc>
                  <a:txBody>
                    <a:bodyPr/>
                    <a:lstStyle/>
                    <a:p>
                      <a:pPr algn="ctr"/>
                      <a:r>
                        <a:rPr lang="es-ES" sz="1100">
                          <a:effectLst/>
                        </a:rPr>
                        <a:t>1</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es-ES" sz="1100" dirty="0">
                          <a:effectLst/>
                        </a:rPr>
                        <a:t>Prima única</a:t>
                      </a:r>
                      <a:endParaRPr lang="es-MX" sz="18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100" dirty="0">
                          <a:effectLst/>
                        </a:rPr>
                        <a:t>Se refiere a aquellas pólizas en las que se establece el pago de la prima, correspondiente al período total de vigencia del seguro, en una sola exhibición.  </a:t>
                      </a:r>
                      <a:endParaRPr lang="es-MX" sz="18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827168553"/>
                  </a:ext>
                </a:extLst>
              </a:tr>
              <a:tr h="557892">
                <a:tc>
                  <a:txBody>
                    <a:bodyPr/>
                    <a:lstStyle/>
                    <a:p>
                      <a:pPr algn="ctr"/>
                      <a:r>
                        <a:rPr lang="es-ES" sz="1100">
                          <a:effectLst/>
                        </a:rPr>
                        <a:t>2</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es-ES" sz="1100">
                          <a:effectLst/>
                        </a:rPr>
                        <a:t>Pagos limitados</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100" dirty="0">
                          <a:effectLst/>
                        </a:rPr>
                        <a:t>Se refiere a aquellas pólizas en las que se establece el pago de la prima, correspondiente al período total de vigencia del seguro, en un número prestablecido de pagos que deberá ser menor al plazo del seguro.  </a:t>
                      </a:r>
                      <a:endParaRPr lang="es-MX" sz="18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528825091"/>
                  </a:ext>
                </a:extLst>
              </a:tr>
              <a:tr h="557892">
                <a:tc>
                  <a:txBody>
                    <a:bodyPr/>
                    <a:lstStyle/>
                    <a:p>
                      <a:pPr algn="ctr"/>
                      <a:r>
                        <a:rPr lang="es-ES" sz="1100">
                          <a:effectLst/>
                        </a:rPr>
                        <a:t>3</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es-ES" sz="1100">
                          <a:effectLst/>
                        </a:rPr>
                        <a:t>Durante el total de la vigencia</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100" dirty="0">
                          <a:effectLst/>
                        </a:rPr>
                        <a:t>Se refiere a aquellas pólizas en las que se establece el pago de la prima, correspondiente al período total de vigencia del seguro, en número de pagos anuales iguales al plazo del seguro.</a:t>
                      </a:r>
                      <a:endParaRPr lang="es-MX" sz="18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033418403"/>
                  </a:ext>
                </a:extLst>
              </a:tr>
            </a:tbl>
          </a:graphicData>
        </a:graphic>
      </p:graphicFrame>
      <p:pic>
        <p:nvPicPr>
          <p:cNvPr id="8" name="Imagen 7">
            <a:extLst>
              <a:ext uri="{FF2B5EF4-FFF2-40B4-BE49-F238E27FC236}">
                <a16:creationId xmlns:a16="http://schemas.microsoft.com/office/drawing/2014/main" id="{2600F8BA-8932-4CB9-8C65-815A1DF5DD20}"/>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3546015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r>
              <a:rPr lang="es-MX" dirty="0"/>
              <a:t>El </a:t>
            </a:r>
            <a:r>
              <a:rPr lang="es-MX" b="1" dirty="0"/>
              <a:t>plazo de pago de prima </a:t>
            </a:r>
            <a:r>
              <a:rPr lang="es-MX" dirty="0"/>
              <a:t>debe ser </a:t>
            </a:r>
            <a:r>
              <a:rPr lang="es-MX" b="1" dirty="0"/>
              <a:t>mayor</a:t>
            </a:r>
            <a:r>
              <a:rPr lang="es-MX" dirty="0"/>
              <a:t> o </a:t>
            </a:r>
            <a:r>
              <a:rPr lang="es-MX" b="1" dirty="0"/>
              <a:t>igual</a:t>
            </a:r>
            <a:r>
              <a:rPr lang="es-MX" dirty="0"/>
              <a:t> a 1.</a:t>
            </a:r>
          </a:p>
          <a:p>
            <a:pPr marL="342900" indent="-342900"/>
            <a:endParaRPr lang="es-MX" dirty="0"/>
          </a:p>
          <a:p>
            <a:pPr marL="342900" indent="-342900"/>
            <a:r>
              <a:rPr lang="es-MX" dirty="0"/>
              <a:t>Si </a:t>
            </a:r>
            <a:r>
              <a:rPr lang="es-MX" b="1" dirty="0"/>
              <a:t>plazo de pago de prima </a:t>
            </a:r>
            <a:r>
              <a:rPr lang="es-MX" dirty="0"/>
              <a:t>es </a:t>
            </a:r>
            <a:r>
              <a:rPr lang="es-MX" b="1" dirty="0"/>
              <a:t>mayor</a:t>
            </a:r>
            <a:r>
              <a:rPr lang="es-MX" dirty="0"/>
              <a:t> a 1 entonces fecha fin de vigencia menos fecha inicio de vigencia es </a:t>
            </a:r>
            <a:r>
              <a:rPr lang="es-MX" b="1" dirty="0"/>
              <a:t>mayor</a:t>
            </a:r>
            <a:r>
              <a:rPr lang="es-MX" dirty="0"/>
              <a:t> a 1.</a:t>
            </a: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35</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Plazo de pago de prima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2538208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lvl="0" indent="0" algn="l" rtl="0">
              <a:spcBef>
                <a:spcPts val="0"/>
              </a:spcBef>
              <a:spcAft>
                <a:spcPts val="0"/>
              </a:spcAft>
              <a:buSzPts val="2000"/>
              <a:buNone/>
            </a:pPr>
            <a:r>
              <a:rPr lang="es-MX" dirty="0"/>
              <a:t>En esta variable se reportará el valor de 1 cuando la póliza no cuente con coaseguro o en caso de tener coaseguro, la institución es la compañía líder, en caso contrario se registrará el valor de cero.</a:t>
            </a:r>
          </a:p>
          <a:p>
            <a:pPr marL="320040" lvl="0" indent="-355600" algn="l" rtl="0">
              <a:spcBef>
                <a:spcPts val="0"/>
              </a:spcBef>
              <a:spcAft>
                <a:spcPts val="0"/>
              </a:spcAft>
              <a:buSzPts val="2000"/>
              <a:buChar char="▫"/>
            </a:pPr>
            <a:endParaRPr lang="es-MX" dirty="0"/>
          </a:p>
          <a:p>
            <a:pPr marL="320040" lvl="0" indent="-355600" algn="l" rtl="0">
              <a:spcBef>
                <a:spcPts val="0"/>
              </a:spcBef>
              <a:spcAft>
                <a:spcPts val="0"/>
              </a:spcAft>
              <a:buSzPts val="2000"/>
              <a:buChar char="▫"/>
            </a:pPr>
            <a:endParaRPr lang="es-MX" dirty="0"/>
          </a:p>
          <a:p>
            <a:pPr marL="342900" indent="-342900" algn="ctr"/>
            <a:r>
              <a:rPr lang="es-MX" dirty="0"/>
              <a:t>El valor del </a:t>
            </a:r>
            <a:r>
              <a:rPr lang="es-MX" b="1" dirty="0"/>
              <a:t>coaseguro</a:t>
            </a:r>
            <a:r>
              <a:rPr lang="es-MX" dirty="0"/>
              <a:t> debe ser igual a </a:t>
            </a:r>
            <a:r>
              <a:rPr lang="es-MX" b="1" dirty="0"/>
              <a:t>0</a:t>
            </a:r>
            <a:r>
              <a:rPr lang="es-MX" dirty="0"/>
              <a:t> o </a:t>
            </a:r>
            <a:r>
              <a:rPr lang="es-MX" b="1" dirty="0"/>
              <a:t>1</a:t>
            </a:r>
            <a:r>
              <a:rPr lang="es-MX" dirty="0"/>
              <a:t>.</a:t>
            </a: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36</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1038"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Coaseguro</a:t>
            </a:r>
          </a:p>
        </p:txBody>
      </p:sp>
      <p:pic>
        <p:nvPicPr>
          <p:cNvPr id="2" name="Imagen 1">
            <a:extLst>
              <a:ext uri="{FF2B5EF4-FFF2-40B4-BE49-F238E27FC236}">
                <a16:creationId xmlns:a16="http://schemas.microsoft.com/office/drawing/2014/main" id="{EA3FE751-20F4-4FFA-9E4E-62F4B04725E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74820" y="3502602"/>
            <a:ext cx="1550477" cy="130366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679109" y="1318240"/>
            <a:ext cx="3192527" cy="1073426"/>
          </a:xfrm>
          <a:prstGeom prst="rect">
            <a:avLst/>
          </a:prstGeom>
        </p:spPr>
        <p:txBody>
          <a:bodyPr spcFirstLastPara="1" wrap="square" lIns="0" tIns="0" rIns="0" bIns="0" anchor="t" anchorCtr="0">
            <a:noAutofit/>
          </a:bodyPr>
          <a:lstStyle/>
          <a:p>
            <a:pPr marL="0" lvl="0" indent="0" rtl="0">
              <a:spcBef>
                <a:spcPts val="0"/>
              </a:spcBef>
              <a:spcAft>
                <a:spcPts val="0"/>
              </a:spcAft>
              <a:buSzPts val="2000"/>
              <a:buNone/>
            </a:pPr>
            <a:r>
              <a:rPr lang="es-MX" sz="1600" dirty="0"/>
              <a:t>El valor de la variable debe estar en el catálogo de </a:t>
            </a:r>
            <a:r>
              <a:rPr lang="es-MX" sz="1600" b="1" dirty="0"/>
              <a:t>Emisión</a:t>
            </a:r>
            <a:r>
              <a:rPr lang="es-MX" sz="1600" dirty="0"/>
              <a:t>.</a:t>
            </a:r>
          </a:p>
          <a:p>
            <a:pPr marL="0" lvl="0" indent="0" rtl="0">
              <a:spcBef>
                <a:spcPts val="0"/>
              </a:spcBef>
              <a:spcAft>
                <a:spcPts val="0"/>
              </a:spcAft>
              <a:buSzPts val="2000"/>
              <a:buNone/>
            </a:pPr>
            <a:endParaRPr lang="es-MX" sz="1600" dirty="0"/>
          </a:p>
          <a:p>
            <a:pPr marL="0" lvl="0" indent="0" rtl="0">
              <a:spcBef>
                <a:spcPts val="0"/>
              </a:spcBef>
              <a:spcAft>
                <a:spcPts val="0"/>
              </a:spcAft>
              <a:buSzPts val="2000"/>
              <a:buNone/>
            </a:pPr>
            <a:endParaRPr lang="es-MX" sz="1600" dirty="0"/>
          </a:p>
          <a:p>
            <a:pPr marL="0" lvl="0" indent="0" rtl="0">
              <a:spcBef>
                <a:spcPts val="0"/>
              </a:spcBef>
              <a:spcAft>
                <a:spcPts val="0"/>
              </a:spcAft>
              <a:buSzPts val="2000"/>
              <a:buNone/>
            </a:pPr>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37</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Emisión</a:t>
            </a:r>
          </a:p>
        </p:txBody>
      </p:sp>
      <p:graphicFrame>
        <p:nvGraphicFramePr>
          <p:cNvPr id="3" name="Tabla 3">
            <a:extLst>
              <a:ext uri="{FF2B5EF4-FFF2-40B4-BE49-F238E27FC236}">
                <a16:creationId xmlns:a16="http://schemas.microsoft.com/office/drawing/2014/main" id="{C9D9E394-EF8A-4B39-B1D7-6A70E525B282}"/>
              </a:ext>
            </a:extLst>
          </p:cNvPr>
          <p:cNvGraphicFramePr>
            <a:graphicFrameLocks noGrp="1"/>
          </p:cNvGraphicFramePr>
          <p:nvPr>
            <p:extLst>
              <p:ext uri="{D42A27DB-BD31-4B8C-83A1-F6EECF244321}">
                <p14:modId xmlns:p14="http://schemas.microsoft.com/office/powerpoint/2010/main" val="954360822"/>
              </p:ext>
            </p:extLst>
          </p:nvPr>
        </p:nvGraphicFramePr>
        <p:xfrm>
          <a:off x="6088511" y="1352234"/>
          <a:ext cx="2385392" cy="1081376"/>
        </p:xfrm>
        <a:graphic>
          <a:graphicData uri="http://schemas.openxmlformats.org/drawingml/2006/table">
            <a:tbl>
              <a:tblPr firstRow="1" bandRow="1">
                <a:tableStyleId>{E8B1032C-EA38-4F05-BA0D-38AFFFC7BED3}</a:tableStyleId>
              </a:tblPr>
              <a:tblGrid>
                <a:gridCol w="1192696">
                  <a:extLst>
                    <a:ext uri="{9D8B030D-6E8A-4147-A177-3AD203B41FA5}">
                      <a16:colId xmlns:a16="http://schemas.microsoft.com/office/drawing/2014/main" val="2805245241"/>
                    </a:ext>
                  </a:extLst>
                </a:gridCol>
                <a:gridCol w="1192696">
                  <a:extLst>
                    <a:ext uri="{9D8B030D-6E8A-4147-A177-3AD203B41FA5}">
                      <a16:colId xmlns:a16="http://schemas.microsoft.com/office/drawing/2014/main" val="1008100336"/>
                    </a:ext>
                  </a:extLst>
                </a:gridCol>
              </a:tblGrid>
              <a:tr h="270344">
                <a:tc>
                  <a:txBody>
                    <a:bodyPr/>
                    <a:lstStyle/>
                    <a:p>
                      <a:pPr algn="ctr"/>
                      <a:r>
                        <a:rPr lang="es-MX" sz="1100" dirty="0"/>
                        <a:t>Clave</a:t>
                      </a:r>
                    </a:p>
                  </a:txBody>
                  <a:tcPr>
                    <a:solidFill>
                      <a:schemeClr val="accent1">
                        <a:lumMod val="40000"/>
                        <a:lumOff val="60000"/>
                      </a:schemeClr>
                    </a:solidFill>
                  </a:tcPr>
                </a:tc>
                <a:tc>
                  <a:txBody>
                    <a:bodyPr/>
                    <a:lstStyle/>
                    <a:p>
                      <a:pPr algn="ctr"/>
                      <a:r>
                        <a:rPr lang="es-MX" sz="1100" dirty="0"/>
                        <a:t>Emisión</a:t>
                      </a:r>
                    </a:p>
                  </a:txBody>
                  <a:tcPr>
                    <a:solidFill>
                      <a:schemeClr val="accent1">
                        <a:lumMod val="40000"/>
                        <a:lumOff val="60000"/>
                      </a:schemeClr>
                    </a:solidFill>
                  </a:tcPr>
                </a:tc>
                <a:extLst>
                  <a:ext uri="{0D108BD9-81ED-4DB2-BD59-A6C34878D82A}">
                    <a16:rowId xmlns:a16="http://schemas.microsoft.com/office/drawing/2014/main" val="3476226542"/>
                  </a:ext>
                </a:extLst>
              </a:tr>
              <a:tr h="270344">
                <a:tc>
                  <a:txBody>
                    <a:bodyPr/>
                    <a:lstStyle/>
                    <a:p>
                      <a:pPr algn="ctr"/>
                      <a:r>
                        <a:rPr lang="es-MX" sz="1100" dirty="0"/>
                        <a:t>0</a:t>
                      </a:r>
                    </a:p>
                  </a:txBody>
                  <a:tcPr>
                    <a:noFill/>
                  </a:tcPr>
                </a:tc>
                <a:tc>
                  <a:txBody>
                    <a:bodyPr/>
                    <a:lstStyle/>
                    <a:p>
                      <a:pPr algn="ctr"/>
                      <a:r>
                        <a:rPr lang="es-MX" sz="1100" dirty="0"/>
                        <a:t>Primer año</a:t>
                      </a:r>
                    </a:p>
                  </a:txBody>
                  <a:tcPr>
                    <a:noFill/>
                  </a:tcPr>
                </a:tc>
                <a:extLst>
                  <a:ext uri="{0D108BD9-81ED-4DB2-BD59-A6C34878D82A}">
                    <a16:rowId xmlns:a16="http://schemas.microsoft.com/office/drawing/2014/main" val="3450691958"/>
                  </a:ext>
                </a:extLst>
              </a:tr>
              <a:tr h="270344">
                <a:tc>
                  <a:txBody>
                    <a:bodyPr/>
                    <a:lstStyle/>
                    <a:p>
                      <a:pPr algn="ctr"/>
                      <a:r>
                        <a:rPr lang="es-MX" sz="1100" dirty="0"/>
                        <a:t>1</a:t>
                      </a:r>
                    </a:p>
                  </a:txBody>
                  <a:tcPr>
                    <a:noFill/>
                  </a:tcPr>
                </a:tc>
                <a:tc>
                  <a:txBody>
                    <a:bodyPr/>
                    <a:lstStyle/>
                    <a:p>
                      <a:pPr algn="ctr"/>
                      <a:r>
                        <a:rPr lang="es-MX" sz="1100" dirty="0"/>
                        <a:t>Renovación</a:t>
                      </a:r>
                    </a:p>
                  </a:txBody>
                  <a:tcPr>
                    <a:noFill/>
                  </a:tcPr>
                </a:tc>
                <a:extLst>
                  <a:ext uri="{0D108BD9-81ED-4DB2-BD59-A6C34878D82A}">
                    <a16:rowId xmlns:a16="http://schemas.microsoft.com/office/drawing/2014/main" val="1278524822"/>
                  </a:ext>
                </a:extLst>
              </a:tr>
              <a:tr h="270344">
                <a:tc>
                  <a:txBody>
                    <a:bodyPr/>
                    <a:lstStyle/>
                    <a:p>
                      <a:pPr algn="ctr"/>
                      <a:r>
                        <a:rPr lang="es-MX" sz="1100" dirty="0"/>
                        <a:t>9</a:t>
                      </a:r>
                    </a:p>
                  </a:txBody>
                  <a:tcPr>
                    <a:noFill/>
                  </a:tcPr>
                </a:tc>
                <a:tc>
                  <a:txBody>
                    <a:bodyPr/>
                    <a:lstStyle/>
                    <a:p>
                      <a:pPr algn="ctr"/>
                      <a:r>
                        <a:rPr lang="es-MX" sz="1100" dirty="0"/>
                        <a:t>Otro</a:t>
                      </a:r>
                    </a:p>
                  </a:txBody>
                  <a:tcPr>
                    <a:noFill/>
                  </a:tcPr>
                </a:tc>
                <a:extLst>
                  <a:ext uri="{0D108BD9-81ED-4DB2-BD59-A6C34878D82A}">
                    <a16:rowId xmlns:a16="http://schemas.microsoft.com/office/drawing/2014/main" val="2724320531"/>
                  </a:ext>
                </a:extLst>
              </a:tr>
            </a:tbl>
          </a:graphicData>
        </a:graphic>
      </p:graphicFrame>
      <p:sp>
        <p:nvSpPr>
          <p:cNvPr id="10" name="CuadroTexto 9">
            <a:extLst>
              <a:ext uri="{FF2B5EF4-FFF2-40B4-BE49-F238E27FC236}">
                <a16:creationId xmlns:a16="http://schemas.microsoft.com/office/drawing/2014/main" id="{50836920-11D5-4D44-9C4A-F35932DBF772}"/>
              </a:ext>
            </a:extLst>
          </p:cNvPr>
          <p:cNvSpPr txBox="1"/>
          <p:nvPr/>
        </p:nvSpPr>
        <p:spPr>
          <a:xfrm>
            <a:off x="2555067" y="2438915"/>
            <a:ext cx="6050941" cy="830997"/>
          </a:xfrm>
          <a:prstGeom prst="rect">
            <a:avLst/>
          </a:prstGeom>
          <a:noFill/>
        </p:spPr>
        <p:txBody>
          <a:bodyPr wrap="square" lIns="91440" tIns="45720" rIns="91440" bIns="45720" anchor="t">
            <a:spAutoFit/>
          </a:bodyPr>
          <a:lstStyle/>
          <a:p>
            <a:pPr algn="just"/>
            <a:r>
              <a:rPr lang="es-MX" sz="1600" dirty="0">
                <a:solidFill>
                  <a:schemeClr val="dk1"/>
                </a:solidFill>
                <a:latin typeface="Inria Serif Light"/>
                <a:sym typeface="Inria Serif Light"/>
              </a:rPr>
              <a:t>Se reportará como primer año todos los años de vigencia de las pólizas emitidas por primera vez, y se reportará como renovación </a:t>
            </a:r>
            <a:r>
              <a:rPr lang="es-MX" sz="1600">
                <a:solidFill>
                  <a:schemeClr val="dk1"/>
                </a:solidFill>
                <a:latin typeface="Inria Serif Light"/>
                <a:sym typeface="Inria Serif Light"/>
              </a:rPr>
              <a:t>todos los años de la póliza renovada.</a:t>
            </a:r>
            <a:endParaRPr lang="es-MX" sz="1600" b="1">
              <a:solidFill>
                <a:schemeClr val="dk1"/>
              </a:solidFill>
              <a:highlight>
                <a:srgbClr val="FFFF00"/>
              </a:highlight>
              <a:latin typeface="Inria Serif Light"/>
            </a:endParaRPr>
          </a:p>
        </p:txBody>
      </p:sp>
      <p:pic>
        <p:nvPicPr>
          <p:cNvPr id="11" name="Imagen 10">
            <a:extLst>
              <a:ext uri="{FF2B5EF4-FFF2-40B4-BE49-F238E27FC236}">
                <a16:creationId xmlns:a16="http://schemas.microsoft.com/office/drawing/2014/main" id="{BB8D67C4-994D-41D1-AF15-F52233E3530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cxnSp>
        <p:nvCxnSpPr>
          <p:cNvPr id="9" name="Conector recto 8">
            <a:extLst>
              <a:ext uri="{FF2B5EF4-FFF2-40B4-BE49-F238E27FC236}">
                <a16:creationId xmlns:a16="http://schemas.microsoft.com/office/drawing/2014/main" id="{04631463-DC2F-4DE5-A983-EACBAD1620D2}"/>
              </a:ext>
            </a:extLst>
          </p:cNvPr>
          <p:cNvCxnSpPr>
            <a:cxnSpLocks/>
          </p:cNvCxnSpPr>
          <p:nvPr/>
        </p:nvCxnSpPr>
        <p:spPr>
          <a:xfrm>
            <a:off x="2720829" y="3912203"/>
            <a:ext cx="59366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D2B658BD-2EEB-4360-925F-D873B70E0254}"/>
              </a:ext>
            </a:extLst>
          </p:cNvPr>
          <p:cNvCxnSpPr>
            <a:cxnSpLocks/>
          </p:cNvCxnSpPr>
          <p:nvPr/>
        </p:nvCxnSpPr>
        <p:spPr>
          <a:xfrm>
            <a:off x="4568534" y="3724711"/>
            <a:ext cx="0" cy="385893"/>
          </a:xfrm>
          <a:prstGeom prst="line">
            <a:avLst/>
          </a:prstGeom>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DA03C90-7B18-4434-A329-A49F500E5735}"/>
              </a:ext>
            </a:extLst>
          </p:cNvPr>
          <p:cNvSpPr txBox="1"/>
          <p:nvPr/>
        </p:nvSpPr>
        <p:spPr>
          <a:xfrm>
            <a:off x="2583202" y="4165029"/>
            <a:ext cx="805951" cy="430887"/>
          </a:xfrm>
          <a:prstGeom prst="rect">
            <a:avLst/>
          </a:prstGeom>
          <a:noFill/>
        </p:spPr>
        <p:txBody>
          <a:bodyPr wrap="square" rtlCol="0">
            <a:spAutoFit/>
          </a:bodyPr>
          <a:lstStyle/>
          <a:p>
            <a:pPr algn="ctr"/>
            <a:r>
              <a:rPr lang="es-MX" sz="1050" dirty="0"/>
              <a:t>Primer año</a:t>
            </a:r>
          </a:p>
        </p:txBody>
      </p:sp>
      <p:sp>
        <p:nvSpPr>
          <p:cNvPr id="6" name="Abrir llave 5">
            <a:extLst>
              <a:ext uri="{FF2B5EF4-FFF2-40B4-BE49-F238E27FC236}">
                <a16:creationId xmlns:a16="http://schemas.microsoft.com/office/drawing/2014/main" id="{09EB7625-6806-45BC-9923-157326DB02AB}"/>
              </a:ext>
            </a:extLst>
          </p:cNvPr>
          <p:cNvSpPr/>
          <p:nvPr/>
        </p:nvSpPr>
        <p:spPr>
          <a:xfrm rot="5400000">
            <a:off x="4471332" y="2021747"/>
            <a:ext cx="230697" cy="32087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2" name="CuadroTexto 21">
            <a:extLst>
              <a:ext uri="{FF2B5EF4-FFF2-40B4-BE49-F238E27FC236}">
                <a16:creationId xmlns:a16="http://schemas.microsoft.com/office/drawing/2014/main" id="{D2DCAAA1-F5C7-4E82-9790-A8360216EC29}"/>
              </a:ext>
            </a:extLst>
          </p:cNvPr>
          <p:cNvSpPr txBox="1"/>
          <p:nvPr/>
        </p:nvSpPr>
        <p:spPr>
          <a:xfrm>
            <a:off x="3381553" y="4149649"/>
            <a:ext cx="770997" cy="430887"/>
          </a:xfrm>
          <a:prstGeom prst="rect">
            <a:avLst/>
          </a:prstGeom>
          <a:noFill/>
        </p:spPr>
        <p:txBody>
          <a:bodyPr wrap="square" rtlCol="0">
            <a:spAutoFit/>
          </a:bodyPr>
          <a:lstStyle/>
          <a:p>
            <a:pPr algn="ctr"/>
            <a:r>
              <a:rPr lang="es-MX" sz="1050" dirty="0"/>
              <a:t>Primer </a:t>
            </a:r>
          </a:p>
          <a:p>
            <a:pPr algn="ctr"/>
            <a:r>
              <a:rPr lang="es-MX" sz="1050" dirty="0"/>
              <a:t>año</a:t>
            </a:r>
          </a:p>
        </p:txBody>
      </p:sp>
      <p:sp>
        <p:nvSpPr>
          <p:cNvPr id="23" name="CuadroTexto 22">
            <a:extLst>
              <a:ext uri="{FF2B5EF4-FFF2-40B4-BE49-F238E27FC236}">
                <a16:creationId xmlns:a16="http://schemas.microsoft.com/office/drawing/2014/main" id="{BAAF4415-E97D-4E54-B6D1-2DA06E288063}"/>
              </a:ext>
            </a:extLst>
          </p:cNvPr>
          <p:cNvSpPr txBox="1"/>
          <p:nvPr/>
        </p:nvSpPr>
        <p:spPr>
          <a:xfrm>
            <a:off x="4188294" y="4151047"/>
            <a:ext cx="770997" cy="430887"/>
          </a:xfrm>
          <a:prstGeom prst="rect">
            <a:avLst/>
          </a:prstGeom>
          <a:noFill/>
        </p:spPr>
        <p:txBody>
          <a:bodyPr wrap="square" rtlCol="0">
            <a:spAutoFit/>
          </a:bodyPr>
          <a:lstStyle/>
          <a:p>
            <a:pPr algn="ctr"/>
            <a:r>
              <a:rPr lang="es-MX" sz="1050" dirty="0"/>
              <a:t>Primer </a:t>
            </a:r>
          </a:p>
          <a:p>
            <a:pPr algn="ctr"/>
            <a:r>
              <a:rPr lang="es-MX" sz="1050" dirty="0"/>
              <a:t>año</a:t>
            </a:r>
          </a:p>
        </p:txBody>
      </p:sp>
      <p:sp>
        <p:nvSpPr>
          <p:cNvPr id="24" name="CuadroTexto 23">
            <a:extLst>
              <a:ext uri="{FF2B5EF4-FFF2-40B4-BE49-F238E27FC236}">
                <a16:creationId xmlns:a16="http://schemas.microsoft.com/office/drawing/2014/main" id="{F51A4EDB-CDD1-490F-A60E-7DB8593B27EC}"/>
              </a:ext>
            </a:extLst>
          </p:cNvPr>
          <p:cNvSpPr txBox="1"/>
          <p:nvPr/>
        </p:nvSpPr>
        <p:spPr>
          <a:xfrm>
            <a:off x="5018805" y="4167825"/>
            <a:ext cx="770997" cy="430887"/>
          </a:xfrm>
          <a:prstGeom prst="rect">
            <a:avLst/>
          </a:prstGeom>
          <a:noFill/>
        </p:spPr>
        <p:txBody>
          <a:bodyPr wrap="square" rtlCol="0">
            <a:spAutoFit/>
          </a:bodyPr>
          <a:lstStyle/>
          <a:p>
            <a:pPr algn="ctr"/>
            <a:r>
              <a:rPr lang="es-MX" sz="1050" dirty="0"/>
              <a:t>Primer </a:t>
            </a:r>
          </a:p>
          <a:p>
            <a:pPr algn="ctr"/>
            <a:r>
              <a:rPr lang="es-MX" sz="1050" dirty="0"/>
              <a:t>año</a:t>
            </a:r>
          </a:p>
        </p:txBody>
      </p:sp>
      <p:sp>
        <p:nvSpPr>
          <p:cNvPr id="25" name="CuadroTexto 24">
            <a:extLst>
              <a:ext uri="{FF2B5EF4-FFF2-40B4-BE49-F238E27FC236}">
                <a16:creationId xmlns:a16="http://schemas.microsoft.com/office/drawing/2014/main" id="{81C3A4CE-197C-4CD1-84D1-9B4AF4556B17}"/>
              </a:ext>
            </a:extLst>
          </p:cNvPr>
          <p:cNvSpPr txBox="1"/>
          <p:nvPr/>
        </p:nvSpPr>
        <p:spPr>
          <a:xfrm>
            <a:off x="5758435" y="4135667"/>
            <a:ext cx="770997" cy="430887"/>
          </a:xfrm>
          <a:prstGeom prst="rect">
            <a:avLst/>
          </a:prstGeom>
          <a:noFill/>
        </p:spPr>
        <p:txBody>
          <a:bodyPr wrap="square" rtlCol="0">
            <a:spAutoFit/>
          </a:bodyPr>
          <a:lstStyle/>
          <a:p>
            <a:pPr algn="ctr"/>
            <a:r>
              <a:rPr lang="es-MX" sz="1050" dirty="0"/>
              <a:t>Primer </a:t>
            </a:r>
          </a:p>
          <a:p>
            <a:pPr algn="ctr"/>
            <a:r>
              <a:rPr lang="es-MX" sz="1050" dirty="0"/>
              <a:t>año</a:t>
            </a:r>
          </a:p>
        </p:txBody>
      </p:sp>
      <p:sp>
        <p:nvSpPr>
          <p:cNvPr id="26" name="CuadroTexto 25">
            <a:extLst>
              <a:ext uri="{FF2B5EF4-FFF2-40B4-BE49-F238E27FC236}">
                <a16:creationId xmlns:a16="http://schemas.microsoft.com/office/drawing/2014/main" id="{EEC6F6EB-F445-42A1-905D-36DCF930AE9E}"/>
              </a:ext>
            </a:extLst>
          </p:cNvPr>
          <p:cNvSpPr txBox="1"/>
          <p:nvPr/>
        </p:nvSpPr>
        <p:spPr>
          <a:xfrm>
            <a:off x="3526962" y="3296768"/>
            <a:ext cx="2135607" cy="261610"/>
          </a:xfrm>
          <a:prstGeom prst="rect">
            <a:avLst/>
          </a:prstGeom>
          <a:noFill/>
        </p:spPr>
        <p:txBody>
          <a:bodyPr wrap="square" rtlCol="0">
            <a:spAutoFit/>
          </a:bodyPr>
          <a:lstStyle/>
          <a:p>
            <a:pPr algn="ctr"/>
            <a:r>
              <a:rPr lang="es-MX" sz="1050" dirty="0"/>
              <a:t>Años de vigencia</a:t>
            </a:r>
          </a:p>
        </p:txBody>
      </p:sp>
      <p:cxnSp>
        <p:nvCxnSpPr>
          <p:cNvPr id="28" name="Conector recto 27">
            <a:extLst>
              <a:ext uri="{FF2B5EF4-FFF2-40B4-BE49-F238E27FC236}">
                <a16:creationId xmlns:a16="http://schemas.microsoft.com/office/drawing/2014/main" id="{E3895C53-CD71-4E02-8611-B6C3B78C654D}"/>
              </a:ext>
            </a:extLst>
          </p:cNvPr>
          <p:cNvCxnSpPr>
            <a:cxnSpLocks/>
          </p:cNvCxnSpPr>
          <p:nvPr/>
        </p:nvCxnSpPr>
        <p:spPr>
          <a:xfrm>
            <a:off x="5400443" y="3751276"/>
            <a:ext cx="0" cy="38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51761E72-3639-424B-9529-DF9E27C12A38}"/>
              </a:ext>
            </a:extLst>
          </p:cNvPr>
          <p:cNvCxnSpPr>
            <a:cxnSpLocks/>
          </p:cNvCxnSpPr>
          <p:nvPr/>
        </p:nvCxnSpPr>
        <p:spPr>
          <a:xfrm>
            <a:off x="6189007" y="3776443"/>
            <a:ext cx="0" cy="38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697CBC8C-C62D-4D67-9BAF-42627C673BE8}"/>
              </a:ext>
            </a:extLst>
          </p:cNvPr>
          <p:cNvCxnSpPr>
            <a:cxnSpLocks/>
          </p:cNvCxnSpPr>
          <p:nvPr/>
        </p:nvCxnSpPr>
        <p:spPr>
          <a:xfrm>
            <a:off x="3731034" y="3759665"/>
            <a:ext cx="0" cy="38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45A6853C-B25E-444B-91A3-63BD4E5F4DE7}"/>
              </a:ext>
            </a:extLst>
          </p:cNvPr>
          <p:cNvCxnSpPr>
            <a:cxnSpLocks/>
          </p:cNvCxnSpPr>
          <p:nvPr/>
        </p:nvCxnSpPr>
        <p:spPr>
          <a:xfrm>
            <a:off x="2976024" y="3759665"/>
            <a:ext cx="0" cy="38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50D9C1A-9BC8-409F-8566-024F69449BF5}"/>
              </a:ext>
            </a:extLst>
          </p:cNvPr>
          <p:cNvCxnSpPr>
            <a:cxnSpLocks/>
          </p:cNvCxnSpPr>
          <p:nvPr/>
        </p:nvCxnSpPr>
        <p:spPr>
          <a:xfrm>
            <a:off x="6844747" y="3761063"/>
            <a:ext cx="0" cy="38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F5807E03-CEB3-49EC-BAC9-D15D02FF0427}"/>
              </a:ext>
            </a:extLst>
          </p:cNvPr>
          <p:cNvCxnSpPr>
            <a:cxnSpLocks/>
          </p:cNvCxnSpPr>
          <p:nvPr/>
        </p:nvCxnSpPr>
        <p:spPr>
          <a:xfrm>
            <a:off x="7398420" y="3761063"/>
            <a:ext cx="0" cy="385893"/>
          </a:xfrm>
          <a:prstGeom prst="line">
            <a:avLst/>
          </a:prstGeom>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765C17F2-905C-4D11-A3DA-F232DC07849E}"/>
              </a:ext>
            </a:extLst>
          </p:cNvPr>
          <p:cNvSpPr txBox="1"/>
          <p:nvPr/>
        </p:nvSpPr>
        <p:spPr>
          <a:xfrm>
            <a:off x="5629013" y="4615238"/>
            <a:ext cx="1019263" cy="430887"/>
          </a:xfrm>
          <a:prstGeom prst="rect">
            <a:avLst/>
          </a:prstGeom>
          <a:noFill/>
        </p:spPr>
        <p:txBody>
          <a:bodyPr wrap="square" rtlCol="0">
            <a:spAutoFit/>
          </a:bodyPr>
          <a:lstStyle/>
          <a:p>
            <a:pPr algn="ctr"/>
            <a:r>
              <a:rPr lang="es-MX" sz="1050" dirty="0"/>
              <a:t>Fin de vigencia</a:t>
            </a:r>
          </a:p>
        </p:txBody>
      </p:sp>
      <p:sp>
        <p:nvSpPr>
          <p:cNvPr id="35" name="CuadroTexto 34">
            <a:extLst>
              <a:ext uri="{FF2B5EF4-FFF2-40B4-BE49-F238E27FC236}">
                <a16:creationId xmlns:a16="http://schemas.microsoft.com/office/drawing/2014/main" id="{FFF71D1A-C08B-49A1-8CC7-D841F5D0E678}"/>
              </a:ext>
            </a:extLst>
          </p:cNvPr>
          <p:cNvSpPr txBox="1"/>
          <p:nvPr/>
        </p:nvSpPr>
        <p:spPr>
          <a:xfrm>
            <a:off x="6410587" y="4205575"/>
            <a:ext cx="1019263" cy="253916"/>
          </a:xfrm>
          <a:prstGeom prst="rect">
            <a:avLst/>
          </a:prstGeom>
          <a:noFill/>
        </p:spPr>
        <p:txBody>
          <a:bodyPr wrap="square" rtlCol="0">
            <a:spAutoFit/>
          </a:bodyPr>
          <a:lstStyle/>
          <a:p>
            <a:pPr algn="ctr"/>
            <a:r>
              <a:rPr lang="es-MX" sz="1050" dirty="0"/>
              <a:t>Renovación</a:t>
            </a:r>
          </a:p>
        </p:txBody>
      </p:sp>
      <p:sp>
        <p:nvSpPr>
          <p:cNvPr id="36" name="Abrir llave 35">
            <a:extLst>
              <a:ext uri="{FF2B5EF4-FFF2-40B4-BE49-F238E27FC236}">
                <a16:creationId xmlns:a16="http://schemas.microsoft.com/office/drawing/2014/main" id="{504DC39B-7B4B-4703-8FE6-E7E097EADEC3}"/>
              </a:ext>
            </a:extLst>
          </p:cNvPr>
          <p:cNvSpPr/>
          <p:nvPr/>
        </p:nvSpPr>
        <p:spPr>
          <a:xfrm rot="5400000">
            <a:off x="7211735" y="2539067"/>
            <a:ext cx="304800" cy="23013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39" name="Conector recto 38">
            <a:extLst>
              <a:ext uri="{FF2B5EF4-FFF2-40B4-BE49-F238E27FC236}">
                <a16:creationId xmlns:a16="http://schemas.microsoft.com/office/drawing/2014/main" id="{3A97D2FE-F2CC-4B5C-9A5C-4A26EEF2D513}"/>
              </a:ext>
            </a:extLst>
          </p:cNvPr>
          <p:cNvCxnSpPr>
            <a:cxnSpLocks/>
          </p:cNvCxnSpPr>
          <p:nvPr/>
        </p:nvCxnSpPr>
        <p:spPr>
          <a:xfrm>
            <a:off x="7945102" y="3754072"/>
            <a:ext cx="0" cy="38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8DF9A1D7-8825-4073-AAC3-67B9DC7B7041}"/>
              </a:ext>
            </a:extLst>
          </p:cNvPr>
          <p:cNvCxnSpPr>
            <a:cxnSpLocks/>
          </p:cNvCxnSpPr>
          <p:nvPr/>
        </p:nvCxnSpPr>
        <p:spPr>
          <a:xfrm>
            <a:off x="8507165" y="3787628"/>
            <a:ext cx="0" cy="385893"/>
          </a:xfrm>
          <a:prstGeom prst="line">
            <a:avLst/>
          </a:prstGeom>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1E6FE309-4A72-494B-A7BB-84EF9A6070D3}"/>
              </a:ext>
            </a:extLst>
          </p:cNvPr>
          <p:cNvSpPr txBox="1"/>
          <p:nvPr/>
        </p:nvSpPr>
        <p:spPr>
          <a:xfrm>
            <a:off x="6296727" y="3289777"/>
            <a:ext cx="2135607" cy="261610"/>
          </a:xfrm>
          <a:prstGeom prst="rect">
            <a:avLst/>
          </a:prstGeom>
          <a:noFill/>
        </p:spPr>
        <p:txBody>
          <a:bodyPr wrap="square" rtlCol="0">
            <a:spAutoFit/>
          </a:bodyPr>
          <a:lstStyle/>
          <a:p>
            <a:pPr algn="ctr"/>
            <a:r>
              <a:rPr lang="es-MX" sz="1050" dirty="0"/>
              <a:t>Nuevo periodo de vigencia</a:t>
            </a:r>
          </a:p>
        </p:txBody>
      </p:sp>
      <p:sp>
        <p:nvSpPr>
          <p:cNvPr id="42" name="CuadroTexto 41">
            <a:extLst>
              <a:ext uri="{FF2B5EF4-FFF2-40B4-BE49-F238E27FC236}">
                <a16:creationId xmlns:a16="http://schemas.microsoft.com/office/drawing/2014/main" id="{5D66EC08-93D6-440F-8A43-80F1AC270ECB}"/>
              </a:ext>
            </a:extLst>
          </p:cNvPr>
          <p:cNvSpPr txBox="1"/>
          <p:nvPr/>
        </p:nvSpPr>
        <p:spPr>
          <a:xfrm>
            <a:off x="6906936" y="4039194"/>
            <a:ext cx="1019263" cy="253916"/>
          </a:xfrm>
          <a:prstGeom prst="rect">
            <a:avLst/>
          </a:prstGeom>
          <a:noFill/>
        </p:spPr>
        <p:txBody>
          <a:bodyPr wrap="square" rtlCol="0">
            <a:spAutoFit/>
          </a:bodyPr>
          <a:lstStyle/>
          <a:p>
            <a:pPr algn="ctr"/>
            <a:r>
              <a:rPr lang="es-MX" sz="1050" dirty="0"/>
              <a:t>Renovación</a:t>
            </a:r>
          </a:p>
        </p:txBody>
      </p:sp>
      <p:sp>
        <p:nvSpPr>
          <p:cNvPr id="43" name="CuadroTexto 42">
            <a:extLst>
              <a:ext uri="{FF2B5EF4-FFF2-40B4-BE49-F238E27FC236}">
                <a16:creationId xmlns:a16="http://schemas.microsoft.com/office/drawing/2014/main" id="{126145DD-1DD1-4871-9662-FFEA21F39B94}"/>
              </a:ext>
            </a:extLst>
          </p:cNvPr>
          <p:cNvSpPr txBox="1"/>
          <p:nvPr/>
        </p:nvSpPr>
        <p:spPr>
          <a:xfrm>
            <a:off x="7443831" y="4165028"/>
            <a:ext cx="1019263" cy="253916"/>
          </a:xfrm>
          <a:prstGeom prst="rect">
            <a:avLst/>
          </a:prstGeom>
          <a:noFill/>
        </p:spPr>
        <p:txBody>
          <a:bodyPr wrap="square" rtlCol="0">
            <a:spAutoFit/>
          </a:bodyPr>
          <a:lstStyle/>
          <a:p>
            <a:pPr algn="ctr"/>
            <a:r>
              <a:rPr lang="es-MX" sz="1050" dirty="0"/>
              <a:t>Renovación</a:t>
            </a:r>
          </a:p>
        </p:txBody>
      </p:sp>
      <p:sp>
        <p:nvSpPr>
          <p:cNvPr id="44" name="CuadroTexto 43">
            <a:extLst>
              <a:ext uri="{FF2B5EF4-FFF2-40B4-BE49-F238E27FC236}">
                <a16:creationId xmlns:a16="http://schemas.microsoft.com/office/drawing/2014/main" id="{7DB81A8D-92F7-46AA-A99B-D90AE1A6DFDF}"/>
              </a:ext>
            </a:extLst>
          </p:cNvPr>
          <p:cNvSpPr txBox="1"/>
          <p:nvPr/>
        </p:nvSpPr>
        <p:spPr>
          <a:xfrm>
            <a:off x="8005894" y="4022415"/>
            <a:ext cx="1019263" cy="253916"/>
          </a:xfrm>
          <a:prstGeom prst="rect">
            <a:avLst/>
          </a:prstGeom>
          <a:noFill/>
        </p:spPr>
        <p:txBody>
          <a:bodyPr wrap="square" rtlCol="0">
            <a:spAutoFit/>
          </a:bodyPr>
          <a:lstStyle/>
          <a:p>
            <a:pPr algn="ctr"/>
            <a:r>
              <a:rPr lang="es-MX" sz="1050" dirty="0"/>
              <a:t>Renovación</a:t>
            </a:r>
          </a:p>
        </p:txBody>
      </p:sp>
      <p:sp>
        <p:nvSpPr>
          <p:cNvPr id="27" name="Rectángulo 26">
            <a:extLst>
              <a:ext uri="{FF2B5EF4-FFF2-40B4-BE49-F238E27FC236}">
                <a16:creationId xmlns:a16="http://schemas.microsoft.com/office/drawing/2014/main" id="{33A8DE05-5F1D-4317-B323-FA35079F4CB7}"/>
              </a:ext>
            </a:extLst>
          </p:cNvPr>
          <p:cNvSpPr/>
          <p:nvPr/>
        </p:nvSpPr>
        <p:spPr>
          <a:xfrm>
            <a:off x="5780015" y="3347207"/>
            <a:ext cx="704675" cy="1686187"/>
          </a:xfrm>
          <a:prstGeom prst="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45475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endParaRPr sz="1600" dirty="0"/>
          </a:p>
        </p:txBody>
      </p:sp>
      <p:sp>
        <p:nvSpPr>
          <p:cNvPr id="110" name="Google Shape;110;p18"/>
          <p:cNvSpPr txBox="1">
            <a:spLocks noGrp="1"/>
          </p:cNvSpPr>
          <p:nvPr>
            <p:ph type="body" idx="1"/>
          </p:nvPr>
        </p:nvSpPr>
        <p:spPr>
          <a:xfrm>
            <a:off x="2545080" y="1323360"/>
            <a:ext cx="6355080" cy="3492480"/>
          </a:xfrm>
          <a:prstGeom prst="rect">
            <a:avLst/>
          </a:prstGeom>
        </p:spPr>
        <p:txBody>
          <a:bodyPr spcFirstLastPara="1" wrap="square" lIns="0" tIns="0" rIns="0" bIns="0" anchor="t" anchorCtr="0">
            <a:noAutofit/>
          </a:bodyPr>
          <a:lstStyle/>
          <a:p>
            <a:pPr marL="0" lvl="0" indent="0" algn="l" rtl="0">
              <a:spcBef>
                <a:spcPts val="0"/>
              </a:spcBef>
              <a:spcAft>
                <a:spcPts val="0"/>
              </a:spcAft>
              <a:buSzPts val="2000"/>
              <a:buNone/>
            </a:pPr>
            <a:r>
              <a:rPr lang="es-MX" dirty="0"/>
              <a:t>En caso de una póliza concentrada, se deberá capturar el número de certificados que comprende dicha póliza, en caso contrario, se deberá capturar el valor de uno.</a:t>
            </a:r>
          </a:p>
          <a:p>
            <a:pPr marL="0" lvl="0" indent="0" algn="l" rtl="0">
              <a:spcBef>
                <a:spcPts val="0"/>
              </a:spcBef>
              <a:spcAft>
                <a:spcPts val="0"/>
              </a:spcAft>
              <a:buSzPts val="2000"/>
              <a:buNone/>
            </a:pPr>
            <a:endParaRPr lang="es-MX" dirty="0"/>
          </a:p>
          <a:p>
            <a:pPr marL="342900" indent="-342900"/>
            <a:r>
              <a:rPr lang="es-MX" dirty="0"/>
              <a:t>El </a:t>
            </a:r>
            <a:r>
              <a:rPr lang="es-MX" b="1" dirty="0"/>
              <a:t>número de certificados </a:t>
            </a:r>
            <a:r>
              <a:rPr lang="es-MX" dirty="0"/>
              <a:t>debe ser </a:t>
            </a:r>
            <a:r>
              <a:rPr lang="es-MX" b="1" dirty="0"/>
              <a:t>mayor</a:t>
            </a:r>
            <a:r>
              <a:rPr lang="es-MX" dirty="0"/>
              <a:t> o </a:t>
            </a:r>
            <a:r>
              <a:rPr lang="es-MX" b="1" dirty="0"/>
              <a:t>igual</a:t>
            </a:r>
            <a:r>
              <a:rPr lang="es-MX" dirty="0"/>
              <a:t> a 1.</a:t>
            </a:r>
          </a:p>
          <a:p>
            <a:pPr marL="0" lvl="0" indent="0" algn="l" rtl="0">
              <a:spcBef>
                <a:spcPts val="0"/>
              </a:spcBef>
              <a:spcAft>
                <a:spcPts val="0"/>
              </a:spcAft>
              <a:buSzPts val="2000"/>
              <a:buNone/>
            </a:pPr>
            <a:endParaRPr lang="es-MX" dirty="0"/>
          </a:p>
          <a:p>
            <a:pPr marL="0" lvl="0" indent="0" algn="l" rtl="0">
              <a:spcBef>
                <a:spcPts val="0"/>
              </a:spcBef>
              <a:spcAft>
                <a:spcPts val="0"/>
              </a:spcAft>
              <a:buSzPts val="2000"/>
              <a:buNone/>
            </a:pPr>
            <a:r>
              <a:rPr lang="es-MX" dirty="0"/>
              <a:t>Nota: Si el número de certificados es mayor a 1 (póliza concentrada) entonces únicamente debe existir un registro en la base.</a:t>
            </a:r>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38</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Número de certificados</a:t>
            </a:r>
          </a:p>
        </p:txBody>
      </p:sp>
      <p:pic>
        <p:nvPicPr>
          <p:cNvPr id="7" name="Imagen 6">
            <a:extLst>
              <a:ext uri="{FF2B5EF4-FFF2-40B4-BE49-F238E27FC236}">
                <a16:creationId xmlns:a16="http://schemas.microsoft.com/office/drawing/2014/main" id="{D813C658-D114-4F84-95FF-4B7F3940E8C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829095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lgn="just"/>
            <a:r>
              <a:rPr lang="es-MX" dirty="0"/>
              <a:t>Si año de fecha emisión es </a:t>
            </a:r>
            <a:r>
              <a:rPr lang="es-MX" b="1" dirty="0"/>
              <a:t>igual</a:t>
            </a:r>
            <a:r>
              <a:rPr lang="es-MX"/>
              <a:t> al año de fecha </a:t>
            </a:r>
            <a:r>
              <a:rPr lang="es-MX" dirty="0"/>
              <a:t>reporte entonces </a:t>
            </a:r>
            <a:r>
              <a:rPr lang="es-MX" b="1" dirty="0"/>
              <a:t>prima cedida </a:t>
            </a:r>
            <a:r>
              <a:rPr lang="es-MX" dirty="0"/>
              <a:t>es </a:t>
            </a:r>
            <a:r>
              <a:rPr lang="es-MX" b="1" dirty="0"/>
              <a:t>menor</a:t>
            </a:r>
            <a:r>
              <a:rPr lang="es-MX" dirty="0"/>
              <a:t> a prima emitida.</a:t>
            </a:r>
            <a:endParaRPr lang="es-ES"/>
          </a:p>
          <a:p>
            <a:pPr marL="342900" indent="-342900" algn="just"/>
            <a:endParaRPr lang="es-MX" dirty="0"/>
          </a:p>
          <a:p>
            <a:pPr marL="0" indent="0" algn="just">
              <a:buNone/>
            </a:pPr>
            <a:r>
              <a:rPr lang="es-MX"/>
              <a:t>Nota: La validación se realiza agrupando las </a:t>
            </a:r>
            <a:r>
              <a:rPr lang="es-MX" dirty="0"/>
              <a:t>variables de póliza y certificado de la tabla de emisión.</a:t>
            </a:r>
          </a:p>
          <a:p>
            <a:pPr marL="342900" indent="-342900"/>
            <a:endParaRPr lang="es-MX"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39</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Prima cedida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373876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543074" y="1416765"/>
            <a:ext cx="2851232" cy="413463"/>
          </a:xfrm>
          <a:prstGeom prst="rect">
            <a:avLst/>
          </a:prstGeom>
        </p:spPr>
        <p:txBody>
          <a:bodyPr spcFirstLastPara="1" wrap="square" lIns="0" tIns="0" rIns="0" bIns="0" anchor="t" anchorCtr="0">
            <a:noAutofit/>
          </a:bodyPr>
          <a:lstStyle/>
          <a:p>
            <a:pPr marL="0" indent="0">
              <a:buNone/>
            </a:pPr>
            <a:r>
              <a:rPr lang="es-MX" sz="1600" b="1" dirty="0"/>
              <a:t>Monto de Siniestro</a:t>
            </a:r>
            <a:endParaRPr sz="1600" b="1"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Siniestros</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EB6F1394-542C-4AAF-8835-41FA039900D6}"/>
              </a:ext>
            </a:extLst>
          </p:cNvPr>
          <p:cNvGraphicFramePr>
            <a:graphicFrameLocks noGrp="1"/>
          </p:cNvGraphicFramePr>
          <p:nvPr>
            <p:extLst>
              <p:ext uri="{D42A27DB-BD31-4B8C-83A1-F6EECF244321}">
                <p14:modId xmlns:p14="http://schemas.microsoft.com/office/powerpoint/2010/main" val="3766227799"/>
              </p:ext>
            </p:extLst>
          </p:nvPr>
        </p:nvGraphicFramePr>
        <p:xfrm>
          <a:off x="3004318" y="1693179"/>
          <a:ext cx="5212322" cy="595193"/>
        </p:xfrm>
        <a:graphic>
          <a:graphicData uri="http://schemas.openxmlformats.org/drawingml/2006/table">
            <a:tbl>
              <a:tblPr firstRow="1" bandRow="1">
                <a:tableStyleId>{2146DF28-2150-43F1-838E-3EFDFE06A0C1}</a:tableStyleId>
              </a:tblPr>
              <a:tblGrid>
                <a:gridCol w="1497628">
                  <a:extLst>
                    <a:ext uri="{9D8B030D-6E8A-4147-A177-3AD203B41FA5}">
                      <a16:colId xmlns:a16="http://schemas.microsoft.com/office/drawing/2014/main" val="2231654707"/>
                    </a:ext>
                  </a:extLst>
                </a:gridCol>
                <a:gridCol w="2059960">
                  <a:extLst>
                    <a:ext uri="{9D8B030D-6E8A-4147-A177-3AD203B41FA5}">
                      <a16:colId xmlns:a16="http://schemas.microsoft.com/office/drawing/2014/main" val="2974081408"/>
                    </a:ext>
                  </a:extLst>
                </a:gridCol>
                <a:gridCol w="1654734">
                  <a:extLst>
                    <a:ext uri="{9D8B030D-6E8A-4147-A177-3AD203B41FA5}">
                      <a16:colId xmlns:a16="http://schemas.microsoft.com/office/drawing/2014/main" val="2132466649"/>
                    </a:ext>
                  </a:extLst>
                </a:gridCol>
              </a:tblGrid>
              <a:tr h="290393">
                <a:tc>
                  <a:txBody>
                    <a:bodyPr/>
                    <a:lstStyle/>
                    <a:p>
                      <a:pPr algn="ctr"/>
                      <a:r>
                        <a:rPr lang="es-MX" sz="1000">
                          <a:effectLst/>
                        </a:rPr>
                        <a:t>Tabla del RR7</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rPr>
                        <a:t>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RR8</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7600220"/>
                  </a:ext>
                </a:extLst>
              </a:tr>
              <a:tr h="221251">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Costo de la Siniestralidad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Clave costo de siniestralidad: 050 y 060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Monto de Siniestro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4469293"/>
                  </a:ext>
                </a:extLst>
              </a:tr>
            </a:tbl>
          </a:graphicData>
        </a:graphic>
      </p:graphicFrame>
      <p:graphicFrame>
        <p:nvGraphicFramePr>
          <p:cNvPr id="3" name="Tabla 2">
            <a:extLst>
              <a:ext uri="{FF2B5EF4-FFF2-40B4-BE49-F238E27FC236}">
                <a16:creationId xmlns:a16="http://schemas.microsoft.com/office/drawing/2014/main" id="{4325C66C-4671-469C-B4C0-011977055A1C}"/>
              </a:ext>
            </a:extLst>
          </p:cNvPr>
          <p:cNvGraphicFramePr>
            <a:graphicFrameLocks noGrp="1"/>
          </p:cNvGraphicFramePr>
          <p:nvPr>
            <p:extLst>
              <p:ext uri="{D42A27DB-BD31-4B8C-83A1-F6EECF244321}">
                <p14:modId xmlns:p14="http://schemas.microsoft.com/office/powerpoint/2010/main" val="535496251"/>
              </p:ext>
            </p:extLst>
          </p:nvPr>
        </p:nvGraphicFramePr>
        <p:xfrm>
          <a:off x="2983530" y="2985323"/>
          <a:ext cx="5236369" cy="599779"/>
        </p:xfrm>
        <a:graphic>
          <a:graphicData uri="http://schemas.openxmlformats.org/drawingml/2006/table">
            <a:tbl>
              <a:tblPr firstRow="1" bandRow="1">
                <a:tableStyleId>{2146DF28-2150-43F1-838E-3EFDFE06A0C1}</a:tableStyleId>
              </a:tblPr>
              <a:tblGrid>
                <a:gridCol w="1601746">
                  <a:extLst>
                    <a:ext uri="{9D8B030D-6E8A-4147-A177-3AD203B41FA5}">
                      <a16:colId xmlns:a16="http://schemas.microsoft.com/office/drawing/2014/main" val="2675450162"/>
                    </a:ext>
                  </a:extLst>
                </a:gridCol>
                <a:gridCol w="1977271">
                  <a:extLst>
                    <a:ext uri="{9D8B030D-6E8A-4147-A177-3AD203B41FA5}">
                      <a16:colId xmlns:a16="http://schemas.microsoft.com/office/drawing/2014/main" val="1668954502"/>
                    </a:ext>
                  </a:extLst>
                </a:gridCol>
                <a:gridCol w="1657352">
                  <a:extLst>
                    <a:ext uri="{9D8B030D-6E8A-4147-A177-3AD203B41FA5}">
                      <a16:colId xmlns:a16="http://schemas.microsoft.com/office/drawing/2014/main" val="170116464"/>
                    </a:ext>
                  </a:extLst>
                </a:gridCol>
              </a:tblGrid>
              <a:tr h="294979">
                <a:tc>
                  <a:txBody>
                    <a:bodyPr/>
                    <a:lstStyle/>
                    <a:p>
                      <a:pPr algn="ctr"/>
                      <a:r>
                        <a:rPr lang="es-MX" sz="1000" dirty="0">
                          <a:effectLst/>
                        </a:rPr>
                        <a:t>Tabla del RR7</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Cuentas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RR8</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6994656"/>
                  </a:ext>
                </a:extLst>
              </a:tr>
              <a:tr h="266418">
                <a:tc>
                  <a:txBody>
                    <a:bodyPr/>
                    <a:lstStyle/>
                    <a:p>
                      <a:pPr algn="ctr"/>
                      <a:r>
                        <a:rPr lang="es-ES" sz="1000">
                          <a:effectLst/>
                          <a:latin typeface="Soberana Sans" panose="02000000000000000000" pitchFamily="50" charset="0"/>
                          <a:ea typeface="Times New Roman" panose="02020603050405020304" pitchFamily="18" charset="0"/>
                          <a:cs typeface="Georgia" panose="02040502050405020303" pitchFamily="18" charset="0"/>
                        </a:rPr>
                        <a:t>Costo de Siniestralidad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Clave costo de siniestralidad: 070 y 080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ES" sz="1000" dirty="0">
                          <a:effectLst/>
                          <a:latin typeface="Soberana Sans" panose="02000000000000000000" pitchFamily="50" charset="0"/>
                          <a:ea typeface="Times New Roman" panose="02020603050405020304" pitchFamily="18" charset="0"/>
                          <a:cs typeface="Georgia" panose="02040502050405020303" pitchFamily="18" charset="0"/>
                        </a:rPr>
                        <a:t>Monto de vencimiento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00622220"/>
                  </a:ext>
                </a:extLst>
              </a:tr>
            </a:tbl>
          </a:graphicData>
        </a:graphic>
      </p:graphicFrame>
      <p:graphicFrame>
        <p:nvGraphicFramePr>
          <p:cNvPr id="4" name="Tabla 3">
            <a:extLst>
              <a:ext uri="{FF2B5EF4-FFF2-40B4-BE49-F238E27FC236}">
                <a16:creationId xmlns:a16="http://schemas.microsoft.com/office/drawing/2014/main" id="{A4DDDD0B-A45E-4841-A2A8-A0FD342AD0AD}"/>
              </a:ext>
            </a:extLst>
          </p:cNvPr>
          <p:cNvGraphicFramePr>
            <a:graphicFrameLocks noGrp="1"/>
          </p:cNvGraphicFramePr>
          <p:nvPr>
            <p:extLst>
              <p:ext uri="{D42A27DB-BD31-4B8C-83A1-F6EECF244321}">
                <p14:modId xmlns:p14="http://schemas.microsoft.com/office/powerpoint/2010/main" val="1698057799"/>
              </p:ext>
            </p:extLst>
          </p:nvPr>
        </p:nvGraphicFramePr>
        <p:xfrm>
          <a:off x="3004045" y="4215999"/>
          <a:ext cx="5224275" cy="559011"/>
        </p:xfrm>
        <a:graphic>
          <a:graphicData uri="http://schemas.openxmlformats.org/drawingml/2006/table">
            <a:tbl>
              <a:tblPr firstRow="1" bandRow="1">
                <a:tableStyleId>{2146DF28-2150-43F1-838E-3EFDFE06A0C1}</a:tableStyleId>
              </a:tblPr>
              <a:tblGrid>
                <a:gridCol w="1519239">
                  <a:extLst>
                    <a:ext uri="{9D8B030D-6E8A-4147-A177-3AD203B41FA5}">
                      <a16:colId xmlns:a16="http://schemas.microsoft.com/office/drawing/2014/main" val="2048511992"/>
                    </a:ext>
                  </a:extLst>
                </a:gridCol>
                <a:gridCol w="2119124">
                  <a:extLst>
                    <a:ext uri="{9D8B030D-6E8A-4147-A177-3AD203B41FA5}">
                      <a16:colId xmlns:a16="http://schemas.microsoft.com/office/drawing/2014/main" val="3859121791"/>
                    </a:ext>
                  </a:extLst>
                </a:gridCol>
                <a:gridCol w="1585912">
                  <a:extLst>
                    <a:ext uri="{9D8B030D-6E8A-4147-A177-3AD203B41FA5}">
                      <a16:colId xmlns:a16="http://schemas.microsoft.com/office/drawing/2014/main" val="2792384468"/>
                    </a:ext>
                  </a:extLst>
                </a:gridCol>
              </a:tblGrid>
              <a:tr h="254211">
                <a:tc>
                  <a:txBody>
                    <a:bodyPr/>
                    <a:lstStyle/>
                    <a:p>
                      <a:pPr algn="ctr"/>
                      <a:r>
                        <a:rPr lang="es-MX" sz="1000" dirty="0">
                          <a:effectLst/>
                        </a:rPr>
                        <a:t>Tabla del RR7</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Cuentas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RR8</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2882487"/>
                  </a:ext>
                </a:extLst>
              </a:tr>
              <a:tr h="229596">
                <a:tc>
                  <a:txBody>
                    <a:bodyPr/>
                    <a:lstStyle/>
                    <a:p>
                      <a:pPr algn="ctr"/>
                      <a:r>
                        <a:rPr lang="es-ES" sz="1000">
                          <a:effectLst/>
                          <a:latin typeface="Soberana Sans" panose="02000000000000000000" pitchFamily="50" charset="0"/>
                          <a:ea typeface="Times New Roman" panose="02020603050405020304" pitchFamily="18" charset="0"/>
                          <a:cs typeface="Georgia" panose="02040502050405020303" pitchFamily="18" charset="0"/>
                        </a:rPr>
                        <a:t>Costo de Siniestralidad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Clave costo de siniestralidad: 130, 140, 150 y 160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ES" sz="1000" dirty="0">
                          <a:effectLst/>
                          <a:latin typeface="Soberana Sans" panose="02000000000000000000" pitchFamily="50" charset="0"/>
                          <a:ea typeface="Times New Roman" panose="02020603050405020304" pitchFamily="18" charset="0"/>
                          <a:cs typeface="Georgia" panose="02040502050405020303" pitchFamily="18" charset="0"/>
                        </a:rPr>
                        <a:t>Monto recuperado de reaseguro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84297246"/>
                  </a:ext>
                </a:extLst>
              </a:tr>
            </a:tbl>
          </a:graphicData>
        </a:graphic>
      </p:graphicFrame>
      <p:sp>
        <p:nvSpPr>
          <p:cNvPr id="5" name="Rectangle 1">
            <a:extLst>
              <a:ext uri="{FF2B5EF4-FFF2-40B4-BE49-F238E27FC236}">
                <a16:creationId xmlns:a16="http://schemas.microsoft.com/office/drawing/2014/main" id="{94C60642-66B0-440F-A249-5658DABA11BF}"/>
              </a:ext>
            </a:extLst>
          </p:cNvPr>
          <p:cNvSpPr>
            <a:spLocks noChangeArrowheads="1"/>
          </p:cNvSpPr>
          <p:nvPr/>
        </p:nvSpPr>
        <p:spPr bwMode="auto">
          <a:xfrm>
            <a:off x="2868613" y="260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1" name="Google Shape;110;p18">
            <a:extLst>
              <a:ext uri="{FF2B5EF4-FFF2-40B4-BE49-F238E27FC236}">
                <a16:creationId xmlns:a16="http://schemas.microsoft.com/office/drawing/2014/main" id="{1F1AEAE1-7BE2-476C-AA41-8B5993BA6CFF}"/>
              </a:ext>
            </a:extLst>
          </p:cNvPr>
          <p:cNvSpPr txBox="1">
            <a:spLocks/>
          </p:cNvSpPr>
          <p:nvPr/>
        </p:nvSpPr>
        <p:spPr>
          <a:xfrm>
            <a:off x="2550991" y="2646547"/>
            <a:ext cx="5234312" cy="4381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Font typeface="Inria Serif Light"/>
              <a:buNone/>
            </a:pPr>
            <a:r>
              <a:rPr lang="es-MX" sz="1600" b="1" dirty="0"/>
              <a:t>Monto de vencimiento</a:t>
            </a:r>
          </a:p>
        </p:txBody>
      </p:sp>
      <p:sp>
        <p:nvSpPr>
          <p:cNvPr id="13" name="Google Shape;110;p18">
            <a:extLst>
              <a:ext uri="{FF2B5EF4-FFF2-40B4-BE49-F238E27FC236}">
                <a16:creationId xmlns:a16="http://schemas.microsoft.com/office/drawing/2014/main" id="{6ACCFFA5-4FDA-4E84-8B5B-AF097EBDB135}"/>
              </a:ext>
            </a:extLst>
          </p:cNvPr>
          <p:cNvSpPr txBox="1">
            <a:spLocks/>
          </p:cNvSpPr>
          <p:nvPr/>
        </p:nvSpPr>
        <p:spPr>
          <a:xfrm>
            <a:off x="2531221" y="3895432"/>
            <a:ext cx="4730561" cy="3426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Font typeface="Inria Serif Light"/>
              <a:buNone/>
            </a:pPr>
            <a:r>
              <a:rPr lang="es-MX" sz="1600" b="1" dirty="0"/>
              <a:t>Monto recuperado de reaseguro</a:t>
            </a:r>
          </a:p>
        </p:txBody>
      </p:sp>
    </p:spTree>
    <p:extLst>
      <p:ext uri="{BB962C8B-B14F-4D97-AF65-F5344CB8AC3E}">
        <p14:creationId xmlns:p14="http://schemas.microsoft.com/office/powerpoint/2010/main" val="2503801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indent="0" algn="just">
              <a:buNone/>
            </a:pPr>
            <a:r>
              <a:rPr lang="es-MX" sz="1800" dirty="0"/>
              <a:t>Se debe registrar el monto neto de las comisiones o compensaciones directas otorgadas a los agentes correspondientes a la prima expedida durante el periodo de reporte. </a:t>
            </a:r>
            <a:endParaRPr lang="es-ES" sz="1800"/>
          </a:p>
          <a:p>
            <a:pPr marL="320040" lvl="0" indent="-355600" algn="l" rtl="0">
              <a:spcBef>
                <a:spcPts val="0"/>
              </a:spcBef>
              <a:spcAft>
                <a:spcPts val="0"/>
              </a:spcAft>
              <a:buSzPts val="2000"/>
              <a:buChar char="▫"/>
            </a:pPr>
            <a:endParaRPr lang="es-MX" dirty="0"/>
          </a:p>
          <a:p>
            <a:pPr marL="342900" indent="-342900" algn="just"/>
            <a:r>
              <a:rPr lang="es-MX" sz="1800" dirty="0"/>
              <a:t>Si la </a:t>
            </a:r>
            <a:r>
              <a:rPr lang="es-MX" sz="1800" b="1" dirty="0"/>
              <a:t>Forma de venta </a:t>
            </a:r>
            <a:r>
              <a:rPr lang="es-MX" sz="1800" dirty="0"/>
              <a:t>es </a:t>
            </a:r>
            <a:r>
              <a:rPr lang="es-MX" sz="1800" b="1" dirty="0"/>
              <a:t>Fuerza de venta interna </a:t>
            </a:r>
            <a:r>
              <a:rPr lang="es-MX" sz="1800" dirty="0"/>
              <a:t>(clave 06) o</a:t>
            </a:r>
            <a:r>
              <a:rPr lang="es-MX" sz="1800" b="1" dirty="0"/>
              <a:t> Módulos de venta </a:t>
            </a:r>
            <a:r>
              <a:rPr lang="es-MX" sz="1800" dirty="0"/>
              <a:t>(clave 07)  entonces la </a:t>
            </a:r>
            <a:r>
              <a:rPr lang="es-MX" sz="1800" b="1" dirty="0"/>
              <a:t>comisión directa </a:t>
            </a:r>
            <a:r>
              <a:rPr lang="es-MX" sz="1800" dirty="0"/>
              <a:t>debe ser igual a </a:t>
            </a:r>
            <a:r>
              <a:rPr lang="es-MX" sz="1800" b="1" dirty="0"/>
              <a:t>0</a:t>
            </a:r>
            <a:r>
              <a:rPr lang="es-MX" sz="1800" dirty="0"/>
              <a:t>.</a:t>
            </a:r>
            <a:endParaRPr sz="180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40</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54506"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Comisión directa</a:t>
            </a:r>
            <a:endParaRPr lang="es-MX" sz="2800" dirty="0"/>
          </a:p>
        </p:txBody>
      </p:sp>
      <p:pic>
        <p:nvPicPr>
          <p:cNvPr id="9" name="Imagen 8">
            <a:extLst>
              <a:ext uri="{FF2B5EF4-FFF2-40B4-BE49-F238E27FC236}">
                <a16:creationId xmlns:a16="http://schemas.microsoft.com/office/drawing/2014/main" id="{F8298854-F0AB-4E9A-BE43-7632B0576A8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74820" y="3502602"/>
            <a:ext cx="1550477" cy="1303666"/>
          </a:xfrm>
          <a:prstGeom prst="rect">
            <a:avLst/>
          </a:prstGeom>
        </p:spPr>
      </p:pic>
    </p:spTree>
    <p:extLst>
      <p:ext uri="{BB962C8B-B14F-4D97-AF65-F5344CB8AC3E}">
        <p14:creationId xmlns:p14="http://schemas.microsoft.com/office/powerpoint/2010/main" val="1640474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r>
              <a:rPr lang="es-MX" dirty="0"/>
              <a:t>Si el año de la fecha emisión es </a:t>
            </a:r>
            <a:r>
              <a:rPr lang="es-MX" b="1" dirty="0"/>
              <a:t>igual</a:t>
            </a:r>
            <a:r>
              <a:rPr lang="es-MX" dirty="0"/>
              <a:t> al año de reporte entonces la </a:t>
            </a:r>
            <a:r>
              <a:rPr lang="es-MX" b="1" dirty="0"/>
              <a:t>comisión directa </a:t>
            </a:r>
            <a:r>
              <a:rPr lang="es-MX" dirty="0"/>
              <a:t>debe ser </a:t>
            </a:r>
            <a:r>
              <a:rPr lang="es-MX" b="1" dirty="0"/>
              <a:t>menor</a:t>
            </a:r>
            <a:r>
              <a:rPr lang="es-MX" dirty="0"/>
              <a:t> a la </a:t>
            </a:r>
            <a:r>
              <a:rPr lang="es-MX" b="1" dirty="0"/>
              <a:t>prima emitida</a:t>
            </a:r>
            <a:r>
              <a:rPr lang="es-MX" dirty="0"/>
              <a:t>.</a:t>
            </a:r>
          </a:p>
          <a:p>
            <a:pPr marL="342900" indent="-342900"/>
            <a:endParaRPr lang="es-MX" dirty="0"/>
          </a:p>
          <a:p>
            <a:pPr marL="0" indent="0" algn="just">
              <a:buNone/>
            </a:pPr>
            <a:r>
              <a:rPr lang="es-MX"/>
              <a:t>Nota: La validación se realiza agrupando las </a:t>
            </a:r>
            <a:r>
              <a:rPr lang="es-MX" dirty="0"/>
              <a:t>variables de póliza y certificado de la tabla de emisión.</a:t>
            </a:r>
          </a:p>
          <a:p>
            <a:pPr marL="0" lvl="0" indent="0" algn="l" rtl="0">
              <a:spcBef>
                <a:spcPts val="0"/>
              </a:spcBef>
              <a:spcAft>
                <a:spcPts val="0"/>
              </a:spcAft>
              <a:buSzPts val="200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41</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28381" y="199475"/>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Comisión directa</a:t>
            </a:r>
          </a:p>
        </p:txBody>
      </p:sp>
      <p:pic>
        <p:nvPicPr>
          <p:cNvPr id="7" name="Imagen 6">
            <a:extLst>
              <a:ext uri="{FF2B5EF4-FFF2-40B4-BE49-F238E27FC236}">
                <a16:creationId xmlns:a16="http://schemas.microsoft.com/office/drawing/2014/main" id="{C20AD272-2A9F-413D-A697-E2EF1DB64E4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74820" y="3502602"/>
            <a:ext cx="1550477" cy="1303666"/>
          </a:xfrm>
          <a:prstGeom prst="rect">
            <a:avLst/>
          </a:prstGeom>
        </p:spPr>
      </p:pic>
    </p:spTree>
    <p:extLst>
      <p:ext uri="{BB962C8B-B14F-4D97-AF65-F5344CB8AC3E}">
        <p14:creationId xmlns:p14="http://schemas.microsoft.com/office/powerpoint/2010/main" val="4113295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lgn="just"/>
            <a:r>
              <a:rPr lang="es-MX" sz="1800" dirty="0"/>
              <a:t>El </a:t>
            </a:r>
            <a:r>
              <a:rPr lang="es-MX" sz="1800" b="1" dirty="0"/>
              <a:t>saldo del fondo de inversión </a:t>
            </a:r>
            <a:r>
              <a:rPr lang="es-MX" sz="1800" dirty="0"/>
              <a:t>debe ser </a:t>
            </a:r>
            <a:r>
              <a:rPr lang="es-MX" sz="1800" b="1" dirty="0"/>
              <a:t>mayor</a:t>
            </a:r>
            <a:r>
              <a:rPr lang="es-MX" sz="1800" dirty="0"/>
              <a:t> o </a:t>
            </a:r>
            <a:r>
              <a:rPr lang="es-MX" sz="1800" b="1" dirty="0"/>
              <a:t>igual</a:t>
            </a:r>
            <a:r>
              <a:rPr lang="es-MX" sz="1800" dirty="0"/>
              <a:t> a 0.</a:t>
            </a:r>
            <a:endParaRPr lang="es-ES"/>
          </a:p>
          <a:p>
            <a:pPr marL="342900" indent="-342900" algn="just"/>
            <a:endParaRPr lang="es-MX" sz="1800" dirty="0"/>
          </a:p>
          <a:p>
            <a:pPr marL="342900" indent="-342900" algn="just"/>
            <a:r>
              <a:rPr lang="es-MX" sz="1800" dirty="0"/>
              <a:t>Si el </a:t>
            </a:r>
            <a:r>
              <a:rPr lang="es-MX" sz="1800" b="1" dirty="0"/>
              <a:t>saldo del fondo de inversión </a:t>
            </a:r>
            <a:r>
              <a:rPr lang="es-MX" sz="1800" dirty="0"/>
              <a:t>es mayor a 0 entonces la modalidad de la póliza debe ser </a:t>
            </a:r>
            <a:r>
              <a:rPr lang="es-MX" sz="1800" b="1" dirty="0"/>
              <a:t>igual</a:t>
            </a:r>
            <a:r>
              <a:rPr lang="es-MX" sz="1800" dirty="0"/>
              <a:t> a </a:t>
            </a:r>
            <a:r>
              <a:rPr lang="es-ES" sz="1800" dirty="0">
                <a:effectLst/>
              </a:rPr>
              <a:t>flexible </a:t>
            </a:r>
            <a:r>
              <a:rPr lang="es-MX" sz="1800" dirty="0"/>
              <a:t>(clave 11 o 12).</a:t>
            </a:r>
          </a:p>
          <a:p>
            <a:pPr marL="342900" indent="-342900" algn="just"/>
            <a:endParaRPr lang="es-MX" sz="1800" dirty="0"/>
          </a:p>
          <a:p>
            <a:pPr marL="342900" indent="-342900" algn="just"/>
            <a:r>
              <a:rPr lang="es-MX" sz="1800" dirty="0"/>
              <a:t>Si la modalidad de la póliza es </a:t>
            </a:r>
            <a:r>
              <a:rPr lang="es-MX" sz="1800" b="1" dirty="0"/>
              <a:t>igual</a:t>
            </a:r>
            <a:r>
              <a:rPr lang="es-MX" sz="1800" dirty="0"/>
              <a:t> a </a:t>
            </a:r>
            <a:r>
              <a:rPr lang="es-ES" sz="1800" dirty="0">
                <a:effectLst/>
              </a:rPr>
              <a:t>flexible </a:t>
            </a:r>
            <a:r>
              <a:rPr lang="es-MX" sz="1800" dirty="0"/>
              <a:t>(clave 11 o 12) entonces el </a:t>
            </a:r>
            <a:r>
              <a:rPr lang="es-MX" sz="1800" b="1" dirty="0"/>
              <a:t>saldo del fondo de inversión </a:t>
            </a:r>
            <a:r>
              <a:rPr lang="es-MX" sz="1800" dirty="0"/>
              <a:t>es </a:t>
            </a:r>
            <a:r>
              <a:rPr lang="es-MX" sz="1800" b="1" dirty="0"/>
              <a:t>mayor</a:t>
            </a:r>
            <a:r>
              <a:rPr lang="es-MX" sz="1800" dirty="0"/>
              <a:t> a 0.</a:t>
            </a:r>
          </a:p>
          <a:p>
            <a:pPr marL="342900" indent="-342900"/>
            <a:endParaRPr lang="es-MX" dirty="0"/>
          </a:p>
          <a:p>
            <a:pPr marL="0" indent="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42</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Saldo del fondo de inversión</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2744128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r>
              <a:rPr lang="es-MX" dirty="0"/>
              <a:t>El </a:t>
            </a:r>
            <a:r>
              <a:rPr lang="es-MX" b="1" dirty="0"/>
              <a:t>saldo del fondo en administración </a:t>
            </a:r>
            <a:r>
              <a:rPr lang="es-MX" dirty="0"/>
              <a:t>debe ser </a:t>
            </a:r>
            <a:r>
              <a:rPr lang="es-MX" b="1" dirty="0"/>
              <a:t>mayor</a:t>
            </a:r>
            <a:r>
              <a:rPr lang="es-MX" dirty="0"/>
              <a:t> o </a:t>
            </a:r>
            <a:r>
              <a:rPr lang="es-MX" b="1" dirty="0"/>
              <a:t>igual</a:t>
            </a:r>
            <a:r>
              <a:rPr lang="es-MX" dirty="0"/>
              <a:t> a 0.</a:t>
            </a:r>
          </a:p>
          <a:p>
            <a:pPr marL="342900" indent="-342900"/>
            <a:endParaRPr lang="es-MX" dirty="0"/>
          </a:p>
          <a:p>
            <a:pPr marL="0" indent="0">
              <a:buNone/>
            </a:pP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43</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000" dirty="0"/>
              <a:t>Saldo del fondo en administración</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4028631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lgn="just"/>
            <a:r>
              <a:rPr lang="es-MX" dirty="0"/>
              <a:t>Si el </a:t>
            </a:r>
            <a:r>
              <a:rPr lang="es-MX" b="1" dirty="0"/>
              <a:t>monto de dividendos </a:t>
            </a:r>
            <a:r>
              <a:rPr lang="es-MX" dirty="0"/>
              <a:t>es </a:t>
            </a:r>
            <a:r>
              <a:rPr lang="es-MX" b="1" dirty="0"/>
              <a:t>mayor</a:t>
            </a:r>
            <a:r>
              <a:rPr lang="es-MX" dirty="0"/>
              <a:t> a 0 entonces tipo de dividendos es </a:t>
            </a:r>
            <a:r>
              <a:rPr lang="es-MX" b="1" dirty="0"/>
              <a:t>distinto</a:t>
            </a:r>
            <a:r>
              <a:rPr lang="es-MX" dirty="0"/>
              <a:t> a sin dividendo (clave 3).</a:t>
            </a:r>
            <a:endParaRPr lang="es-ES" dirty="0"/>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44</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Monto de dividendos</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387349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lgn="just"/>
            <a:r>
              <a:rPr lang="es-MX" dirty="0"/>
              <a:t>Si el </a:t>
            </a:r>
            <a:r>
              <a:rPr lang="es-MX" b="1" dirty="0"/>
              <a:t>monto de rescate </a:t>
            </a:r>
            <a:r>
              <a:rPr lang="es-MX" dirty="0"/>
              <a:t>es </a:t>
            </a:r>
            <a:r>
              <a:rPr lang="es-MX" b="1" dirty="0"/>
              <a:t>mayor</a:t>
            </a:r>
            <a:r>
              <a:rPr lang="es-MX" dirty="0"/>
              <a:t> a 0 entonces el estatus es </a:t>
            </a:r>
            <a:r>
              <a:rPr lang="es-MX" b="1" dirty="0"/>
              <a:t>igual</a:t>
            </a:r>
            <a:r>
              <a:rPr lang="es-MX" dirty="0"/>
              <a:t> a rescatada (</a:t>
            </a:r>
            <a:r>
              <a:rPr lang="es-MX"/>
              <a:t>clave 5</a:t>
            </a:r>
            <a:r>
              <a:rPr lang="es-MX" dirty="0"/>
              <a:t>) o la modalidad de la póliza es </a:t>
            </a:r>
            <a:r>
              <a:rPr lang="es-MX" b="1" dirty="0"/>
              <a:t>igual</a:t>
            </a:r>
            <a:r>
              <a:rPr lang="es-MX" dirty="0"/>
              <a:t> a </a:t>
            </a:r>
            <a:r>
              <a:rPr lang="es-ES" sz="2000" dirty="0">
                <a:effectLst/>
              </a:rPr>
              <a:t>flexible sin tasa garantizada</a:t>
            </a:r>
            <a:r>
              <a:rPr lang="es-MX" dirty="0"/>
              <a:t> (clave 11) o </a:t>
            </a:r>
            <a:r>
              <a:rPr lang="es-ES" sz="2000" dirty="0">
                <a:effectLst/>
              </a:rPr>
              <a:t>flexible con tasa garantizada</a:t>
            </a:r>
            <a:r>
              <a:rPr lang="es-MX" dirty="0"/>
              <a:t> (clave 12).</a:t>
            </a:r>
            <a:endParaRPr lang="es-ES" dirty="0"/>
          </a:p>
          <a:p>
            <a:pPr marL="342900" indent="-342900" algn="just"/>
            <a:endParaRPr lang="es-MX" dirty="0"/>
          </a:p>
          <a:p>
            <a:pPr marL="342900" indent="-342900"/>
            <a:r>
              <a:rPr lang="es-MX" dirty="0"/>
              <a:t>Si el estatus es </a:t>
            </a:r>
            <a:r>
              <a:rPr lang="es-MX" b="1" dirty="0"/>
              <a:t>igual</a:t>
            </a:r>
            <a:r>
              <a:rPr lang="es-MX" dirty="0"/>
              <a:t> a rescatada (clave 5) entonces el </a:t>
            </a:r>
            <a:r>
              <a:rPr lang="es-MX" b="1" dirty="0"/>
              <a:t>monto de rescate</a:t>
            </a:r>
            <a:r>
              <a:rPr lang="es-MX" dirty="0"/>
              <a:t> es </a:t>
            </a:r>
            <a:r>
              <a:rPr lang="es-MX" b="1" dirty="0"/>
              <a:t>mayor</a:t>
            </a:r>
            <a:r>
              <a:rPr lang="es-MX" dirty="0"/>
              <a:t> a 0.</a:t>
            </a: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45</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Monto de rescate</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730209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15"/>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Emisión</a:t>
            </a:r>
            <a:endParaRPr dirty="0"/>
          </a:p>
        </p:txBody>
      </p:sp>
      <p:sp>
        <p:nvSpPr>
          <p:cNvPr id="90" name="Google Shape;90;p15"/>
          <p:cNvSpPr txBox="1">
            <a:spLocks noGrp="1"/>
          </p:cNvSpPr>
          <p:nvPr>
            <p:ph type="subTitle" idx="1"/>
          </p:nvPr>
        </p:nvSpPr>
        <p:spPr>
          <a:xfrm>
            <a:off x="702900" y="2787333"/>
            <a:ext cx="4746000" cy="17977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s-MX" dirty="0">
                <a:solidFill>
                  <a:schemeClr val="bg1"/>
                </a:solidFill>
              </a:rPr>
              <a:t>Este archivo contendrá la información referente a la </a:t>
            </a:r>
            <a:r>
              <a:rPr lang="es-MX" b="1" dirty="0">
                <a:solidFill>
                  <a:schemeClr val="bg1"/>
                </a:solidFill>
              </a:rPr>
              <a:t>emisión de certificados en el periodo reportado o bien con algún movimiento contable.</a:t>
            </a:r>
          </a:p>
          <a:p>
            <a:pPr marL="0" lvl="0" indent="0" algn="l" rtl="0">
              <a:spcBef>
                <a:spcPts val="0"/>
              </a:spcBef>
              <a:spcAft>
                <a:spcPts val="600"/>
              </a:spcAft>
              <a:buNone/>
            </a:pPr>
            <a:r>
              <a:rPr lang="es-MX" dirty="0">
                <a:solidFill>
                  <a:schemeClr val="bg1"/>
                </a:solidFill>
              </a:rPr>
              <a:t>Todos los registros provendrán del seguro directo. Si una Institución se encuentra en coaseguro con otra u otras Instituciones, cada institución deberá reportar la parte que le corresponda de la emisión y de los siniestros.</a:t>
            </a:r>
          </a:p>
        </p:txBody>
      </p:sp>
      <p:pic>
        <p:nvPicPr>
          <p:cNvPr id="7" name="Imagen 6">
            <a:extLst>
              <a:ext uri="{FF2B5EF4-FFF2-40B4-BE49-F238E27FC236}">
                <a16:creationId xmlns:a16="http://schemas.microsoft.com/office/drawing/2014/main" id="{84713F90-F8AD-4536-8306-92063640E100}"/>
              </a:ext>
            </a:extLst>
          </p:cNvPr>
          <p:cNvPicPr>
            <a:picLocks noChangeAspect="1"/>
          </p:cNvPicPr>
          <p:nvPr/>
        </p:nvPicPr>
        <p:blipFill>
          <a:blip r:embed="rId3">
            <a:clrChange>
              <a:clrFrom>
                <a:srgbClr val="EEEEEE"/>
              </a:clrFrom>
              <a:clrTo>
                <a:srgbClr val="EEEEEE">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4444" l="5556" r="95000">
                        <a14:foregroundMark x1="9444" y1="35833" x2="9444" y2="35833"/>
                        <a14:foregroundMark x1="7500" y1="35833" x2="7500" y2="35833"/>
                        <a14:foregroundMark x1="5833" y1="35833" x2="5833" y2="35833"/>
                        <a14:foregroundMark x1="94444" y1="34722" x2="94444" y2="34722"/>
                        <a14:foregroundMark x1="94444" y1="35278" x2="95000" y2="44722"/>
                        <a14:foregroundMark x1="50000" y1="91389" x2="50000" y2="91389"/>
                        <a14:foregroundMark x1="51944" y1="93333" x2="54722" y2="94444"/>
                        <a14:foregroundMark x1="67500" y1="62222" x2="67500" y2="62222"/>
                      </a14:backgroundRemoval>
                    </a14:imgEffect>
                    <a14:imgEffect>
                      <a14:brightnessContrast bright="40000"/>
                    </a14:imgEffect>
                  </a14:imgLayer>
                </a14:imgProps>
              </a:ext>
            </a:extLst>
          </a:blip>
          <a:stretch>
            <a:fillRect/>
          </a:stretch>
        </p:blipFill>
        <p:spPr>
          <a:xfrm>
            <a:off x="8259307" y="4246483"/>
            <a:ext cx="825910" cy="825910"/>
          </a:xfrm>
          <a:prstGeom prst="rect">
            <a:avLst/>
          </a:prstGeom>
        </p:spPr>
      </p:pic>
      <p:pic>
        <p:nvPicPr>
          <p:cNvPr id="4" name="Gráfico 3" descr="Bar chart con relleno sólido">
            <a:extLst>
              <a:ext uri="{FF2B5EF4-FFF2-40B4-BE49-F238E27FC236}">
                <a16:creationId xmlns:a16="http://schemas.microsoft.com/office/drawing/2014/main" id="{41F9D725-1DEC-41A5-B828-7BFC93747A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4594" y="1056458"/>
            <a:ext cx="2653393" cy="2653393"/>
          </a:xfrm>
          <a:prstGeom prst="rect">
            <a:avLst/>
          </a:prstGeom>
        </p:spPr>
      </p:pic>
    </p:spTree>
    <p:extLst>
      <p:ext uri="{BB962C8B-B14F-4D97-AF65-F5344CB8AC3E}">
        <p14:creationId xmlns:p14="http://schemas.microsoft.com/office/powerpoint/2010/main" val="2046145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47760" y="1110000"/>
            <a:ext cx="5925300" cy="3311100"/>
          </a:xfrm>
          <a:prstGeom prst="rect">
            <a:avLst/>
          </a:prstGeom>
        </p:spPr>
        <p:txBody>
          <a:bodyPr spcFirstLastPara="1" wrap="square" lIns="0" tIns="0" rIns="0" bIns="0" anchor="t" anchorCtr="0">
            <a:noAutofit/>
          </a:bodyPr>
          <a:lstStyle/>
          <a:p>
            <a:pPr marL="0" indent="0">
              <a:buNone/>
            </a:pPr>
            <a:r>
              <a:rPr lang="es-MX" sz="1600" dirty="0"/>
              <a:t>El valor de la variable debe estar en el catálogo de </a:t>
            </a:r>
            <a:r>
              <a:rPr lang="es-MX" sz="1600" b="1" dirty="0"/>
              <a:t>Cobertura</a:t>
            </a:r>
            <a:r>
              <a:rPr lang="es-MX" sz="1600" dirty="0"/>
              <a:t>.</a:t>
            </a:r>
            <a:endParaRPr lang="es-ES" sz="160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47</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Cobertura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3" name="Tabla 2">
            <a:extLst>
              <a:ext uri="{FF2B5EF4-FFF2-40B4-BE49-F238E27FC236}">
                <a16:creationId xmlns:a16="http://schemas.microsoft.com/office/drawing/2014/main" id="{BDFF03E8-EC4D-4B1F-9A68-F7FB138C0352}"/>
              </a:ext>
            </a:extLst>
          </p:cNvPr>
          <p:cNvGraphicFramePr>
            <a:graphicFrameLocks noGrp="1"/>
          </p:cNvGraphicFramePr>
          <p:nvPr>
            <p:extLst>
              <p:ext uri="{D42A27DB-BD31-4B8C-83A1-F6EECF244321}">
                <p14:modId xmlns:p14="http://schemas.microsoft.com/office/powerpoint/2010/main" val="2771776146"/>
              </p:ext>
            </p:extLst>
          </p:nvPr>
        </p:nvGraphicFramePr>
        <p:xfrm>
          <a:off x="2897228" y="1659607"/>
          <a:ext cx="5565127" cy="2850955"/>
        </p:xfrm>
        <a:graphic>
          <a:graphicData uri="http://schemas.openxmlformats.org/drawingml/2006/table">
            <a:tbl>
              <a:tblPr>
                <a:tableStyleId>{E8B1032C-EA38-4F05-BA0D-38AFFFC7BED3}</a:tableStyleId>
              </a:tblPr>
              <a:tblGrid>
                <a:gridCol w="1841929">
                  <a:extLst>
                    <a:ext uri="{9D8B030D-6E8A-4147-A177-3AD203B41FA5}">
                      <a16:colId xmlns:a16="http://schemas.microsoft.com/office/drawing/2014/main" val="3130342430"/>
                    </a:ext>
                  </a:extLst>
                </a:gridCol>
                <a:gridCol w="3723198">
                  <a:extLst>
                    <a:ext uri="{9D8B030D-6E8A-4147-A177-3AD203B41FA5}">
                      <a16:colId xmlns:a16="http://schemas.microsoft.com/office/drawing/2014/main" val="535586801"/>
                    </a:ext>
                  </a:extLst>
                </a:gridCol>
              </a:tblGrid>
              <a:tr h="175224">
                <a:tc>
                  <a:txBody>
                    <a:bodyPr/>
                    <a:lstStyle/>
                    <a:p>
                      <a:pPr marL="0" indent="0" algn="ctr">
                        <a:lnSpc>
                          <a:spcPts val="1150"/>
                        </a:lnSpc>
                        <a:spcAft>
                          <a:spcPts val="505"/>
                        </a:spcAft>
                      </a:pPr>
                      <a:r>
                        <a:rPr lang="es-ES" sz="1200" b="1" dirty="0">
                          <a:effectLst/>
                        </a:rPr>
                        <a:t>Clave</a:t>
                      </a:r>
                      <a:endParaRPr lang="es-MX" sz="1200" dirty="0">
                        <a:effectLst/>
                        <a:latin typeface="Arial" panose="020B0604020202020204" pitchFamily="34" charset="0"/>
                        <a:ea typeface="Times New Roman" panose="02020603050405020304" pitchFamily="18" charset="0"/>
                      </a:endParaRPr>
                    </a:p>
                  </a:txBody>
                  <a:tcPr marL="44450" marR="44450" marT="0" marB="0">
                    <a:solidFill>
                      <a:schemeClr val="bg2">
                        <a:lumMod val="40000"/>
                        <a:lumOff val="60000"/>
                      </a:schemeClr>
                    </a:solidFill>
                  </a:tcPr>
                </a:tc>
                <a:tc>
                  <a:txBody>
                    <a:bodyPr/>
                    <a:lstStyle/>
                    <a:p>
                      <a:pPr indent="182880" algn="ctr">
                        <a:lnSpc>
                          <a:spcPts val="1150"/>
                        </a:lnSpc>
                        <a:spcAft>
                          <a:spcPts val="505"/>
                        </a:spcAft>
                      </a:pPr>
                      <a:r>
                        <a:rPr lang="es-ES" sz="1200" b="1" dirty="0">
                          <a:effectLst/>
                        </a:rPr>
                        <a:t>Cobertura</a:t>
                      </a:r>
                      <a:endParaRPr lang="es-MX" sz="1200" dirty="0">
                        <a:effectLst/>
                        <a:latin typeface="Arial" panose="020B0604020202020204" pitchFamily="34" charset="0"/>
                        <a:ea typeface="Times New Roman" panose="02020603050405020304" pitchFamily="18" charset="0"/>
                      </a:endParaRPr>
                    </a:p>
                  </a:txBody>
                  <a:tcPr marL="44450" marR="44450" marT="0" marB="0">
                    <a:solidFill>
                      <a:schemeClr val="bg2">
                        <a:lumMod val="40000"/>
                        <a:lumOff val="60000"/>
                      </a:schemeClr>
                    </a:solidFill>
                  </a:tcPr>
                </a:tc>
                <a:extLst>
                  <a:ext uri="{0D108BD9-81ED-4DB2-BD59-A6C34878D82A}">
                    <a16:rowId xmlns:a16="http://schemas.microsoft.com/office/drawing/2014/main" val="1792843017"/>
                  </a:ext>
                </a:extLst>
              </a:tr>
              <a:tr h="190699">
                <a:tc>
                  <a:txBody>
                    <a:bodyPr/>
                    <a:lstStyle/>
                    <a:p>
                      <a:pPr algn="ctr"/>
                      <a:r>
                        <a:rPr lang="es-ES" sz="1200">
                          <a:effectLst/>
                        </a:rPr>
                        <a:t>01</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a:effectLst/>
                        </a:rPr>
                        <a:t>Fallecimiento</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583378"/>
                  </a:ext>
                </a:extLst>
              </a:tr>
              <a:tr h="190699">
                <a:tc>
                  <a:txBody>
                    <a:bodyPr/>
                    <a:lstStyle/>
                    <a:p>
                      <a:pPr algn="ctr"/>
                      <a:r>
                        <a:rPr lang="es-ES" sz="1200">
                          <a:effectLst/>
                        </a:rPr>
                        <a:t>02</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a:effectLst/>
                        </a:rPr>
                        <a:t>Pérdidas Orgánicas</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35839667"/>
                  </a:ext>
                </a:extLst>
              </a:tr>
              <a:tr h="190699">
                <a:tc>
                  <a:txBody>
                    <a:bodyPr/>
                    <a:lstStyle/>
                    <a:p>
                      <a:pPr algn="ctr"/>
                      <a:r>
                        <a:rPr lang="es-ES" sz="1200">
                          <a:effectLst/>
                        </a:rPr>
                        <a:t>03</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dirty="0">
                          <a:effectLst/>
                        </a:rPr>
                        <a:t>Muerte accidental (Doble indemnización)</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198913269"/>
                  </a:ext>
                </a:extLst>
              </a:tr>
              <a:tr h="190699">
                <a:tc>
                  <a:txBody>
                    <a:bodyPr/>
                    <a:lstStyle/>
                    <a:p>
                      <a:pPr algn="ctr"/>
                      <a:r>
                        <a:rPr lang="es-ES" sz="1200">
                          <a:effectLst/>
                        </a:rPr>
                        <a:t>04</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dirty="0">
                          <a:effectLst/>
                        </a:rPr>
                        <a:t>Muerte colectiva (Triple indemnización)</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523238455"/>
                  </a:ext>
                </a:extLst>
              </a:tr>
              <a:tr h="190699">
                <a:tc>
                  <a:txBody>
                    <a:bodyPr/>
                    <a:lstStyle/>
                    <a:p>
                      <a:pPr algn="ctr"/>
                      <a:r>
                        <a:rPr lang="es-ES" sz="1200">
                          <a:effectLst/>
                        </a:rPr>
                        <a:t>05</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dirty="0">
                          <a:effectLst/>
                        </a:rPr>
                        <a:t>Invalidez total y permanente</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2792133"/>
                  </a:ext>
                </a:extLst>
              </a:tr>
              <a:tr h="190699">
                <a:tc>
                  <a:txBody>
                    <a:bodyPr/>
                    <a:lstStyle/>
                    <a:p>
                      <a:pPr algn="ctr"/>
                      <a:r>
                        <a:rPr lang="es-ES" sz="1200">
                          <a:effectLst/>
                        </a:rPr>
                        <a:t>06</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a:effectLst/>
                        </a:rPr>
                        <a:t>Gastos funerarios</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185131987"/>
                  </a:ext>
                </a:extLst>
              </a:tr>
              <a:tr h="190699">
                <a:tc>
                  <a:txBody>
                    <a:bodyPr/>
                    <a:lstStyle/>
                    <a:p>
                      <a:pPr algn="ctr"/>
                      <a:r>
                        <a:rPr lang="es-ES" sz="1200">
                          <a:effectLst/>
                        </a:rPr>
                        <a:t>07</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dirty="0">
                          <a:effectLst/>
                        </a:rPr>
                        <a:t>Desempleo/Incapacidad temporal</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68278725"/>
                  </a:ext>
                </a:extLst>
              </a:tr>
              <a:tr h="190699">
                <a:tc>
                  <a:txBody>
                    <a:bodyPr/>
                    <a:lstStyle/>
                    <a:p>
                      <a:pPr algn="ctr"/>
                      <a:r>
                        <a:rPr lang="es-ES" sz="1200">
                          <a:effectLst/>
                        </a:rPr>
                        <a:t>08</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dirty="0">
                          <a:effectLst/>
                        </a:rPr>
                        <a:t>Asistencias</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18958116"/>
                  </a:ext>
                </a:extLst>
              </a:tr>
              <a:tr h="190699">
                <a:tc>
                  <a:txBody>
                    <a:bodyPr/>
                    <a:lstStyle/>
                    <a:p>
                      <a:pPr algn="ctr"/>
                      <a:r>
                        <a:rPr lang="es-ES" sz="1200">
                          <a:effectLst/>
                        </a:rPr>
                        <a:t>09</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dirty="0">
                          <a:effectLst/>
                        </a:rPr>
                        <a:t>Sobrevivencia</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895549707"/>
                  </a:ext>
                </a:extLst>
              </a:tr>
              <a:tr h="190699">
                <a:tc>
                  <a:txBody>
                    <a:bodyPr/>
                    <a:lstStyle/>
                    <a:p>
                      <a:pPr algn="ctr"/>
                      <a:r>
                        <a:rPr lang="es-ES" sz="1200">
                          <a:effectLst/>
                        </a:rPr>
                        <a:t>10</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dirty="0">
                          <a:effectLst/>
                        </a:rPr>
                        <a:t>Exención de pago de prima</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732900986"/>
                  </a:ext>
                </a:extLst>
              </a:tr>
              <a:tr h="190699">
                <a:tc>
                  <a:txBody>
                    <a:bodyPr/>
                    <a:lstStyle/>
                    <a:p>
                      <a:pPr algn="ctr"/>
                      <a:r>
                        <a:rPr lang="es-ES" sz="1200">
                          <a:effectLst/>
                        </a:rPr>
                        <a:t>11</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dirty="0">
                          <a:effectLst/>
                        </a:rPr>
                        <a:t>Ahorro / inversión</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840149591"/>
                  </a:ext>
                </a:extLst>
              </a:tr>
              <a:tr h="196645">
                <a:tc>
                  <a:txBody>
                    <a:bodyPr/>
                    <a:lstStyle/>
                    <a:p>
                      <a:pPr algn="ctr"/>
                      <a:r>
                        <a:rPr lang="es-ES" sz="1200">
                          <a:effectLst/>
                        </a:rPr>
                        <a:t>12</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200" dirty="0">
                          <a:effectLst/>
                        </a:rPr>
                        <a:t>Dotales corto plazo</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229823366"/>
                  </a:ext>
                </a:extLst>
              </a:tr>
              <a:tr h="190699">
                <a:tc>
                  <a:txBody>
                    <a:bodyPr/>
                    <a:lstStyle/>
                    <a:p>
                      <a:pPr algn="ctr"/>
                      <a:r>
                        <a:rPr lang="es-ES" sz="1200">
                          <a:effectLst/>
                        </a:rPr>
                        <a:t>13</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lvl="0">
                        <a:buNone/>
                      </a:pPr>
                      <a:r>
                        <a:rPr lang="es-ES" sz="1200">
                          <a:effectLst/>
                        </a:rPr>
                        <a:t>Enfermedades graves</a:t>
                      </a:r>
                      <a:endParaRPr lang="es-ES"/>
                    </a:p>
                  </a:txBody>
                  <a:tcPr marL="44450" marR="44450" marT="0" marB="0" anchor="ctr"/>
                </a:tc>
                <a:extLst>
                  <a:ext uri="{0D108BD9-81ED-4DB2-BD59-A6C34878D82A}">
                    <a16:rowId xmlns:a16="http://schemas.microsoft.com/office/drawing/2014/main" val="871431413"/>
                  </a:ext>
                </a:extLst>
              </a:tr>
              <a:tr h="190698">
                <a:tc>
                  <a:txBody>
                    <a:bodyPr/>
                    <a:lstStyle/>
                    <a:p>
                      <a:pPr lvl="0" algn="ctr">
                        <a:buNone/>
                      </a:pPr>
                      <a:r>
                        <a:rPr lang="es-ES" sz="1200">
                          <a:effectLst/>
                        </a:rPr>
                        <a:t>99</a:t>
                      </a:r>
                      <a:endParaRPr lang="es-ES" sz="1200" dirty="0">
                        <a:effectLst/>
                      </a:endParaRPr>
                    </a:p>
                  </a:txBody>
                  <a:tcPr marL="44449" marR="44449" marT="0" marB="0"/>
                </a:tc>
                <a:tc>
                  <a:txBody>
                    <a:bodyPr/>
                    <a:lstStyle/>
                    <a:p>
                      <a:pPr lvl="0">
                        <a:buNone/>
                      </a:pPr>
                      <a:r>
                        <a:rPr lang="es-ES" sz="1200">
                          <a:effectLst/>
                        </a:rPr>
                        <a:t>Otros</a:t>
                      </a:r>
                      <a:endParaRPr lang="es-ES" sz="1200" dirty="0">
                        <a:effectLst/>
                      </a:endParaRPr>
                    </a:p>
                  </a:txBody>
                  <a:tcPr marL="44449" marR="44449" marT="0" marB="0"/>
                </a:tc>
                <a:extLst>
                  <a:ext uri="{0D108BD9-81ED-4DB2-BD59-A6C34878D82A}">
                    <a16:rowId xmlns:a16="http://schemas.microsoft.com/office/drawing/2014/main" val="997219920"/>
                  </a:ext>
                </a:extLst>
              </a:tr>
            </a:tbl>
          </a:graphicData>
        </a:graphic>
      </p:graphicFrame>
      <p:sp>
        <p:nvSpPr>
          <p:cNvPr id="8" name="Google Shape;110;p18">
            <a:extLst>
              <a:ext uri="{FF2B5EF4-FFF2-40B4-BE49-F238E27FC236}">
                <a16:creationId xmlns:a16="http://schemas.microsoft.com/office/drawing/2014/main" id="{9EDB587D-4B8C-4602-BC71-2E874FF2D119}"/>
              </a:ext>
            </a:extLst>
          </p:cNvPr>
          <p:cNvSpPr txBox="1">
            <a:spLocks/>
          </p:cNvSpPr>
          <p:nvPr/>
        </p:nvSpPr>
        <p:spPr>
          <a:xfrm>
            <a:off x="2727959" y="4579620"/>
            <a:ext cx="5836921" cy="3607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Font typeface="Inria Serif Light"/>
              <a:buNone/>
            </a:pPr>
            <a:r>
              <a:rPr lang="es-MX" sz="1200" dirty="0"/>
              <a:t>Nota: El número de registros con cobertura igual 99 debe ser menor o igual al 5% de la cartera.</a:t>
            </a:r>
          </a:p>
        </p:txBody>
      </p:sp>
    </p:spTree>
    <p:extLst>
      <p:ext uri="{BB962C8B-B14F-4D97-AF65-F5344CB8AC3E}">
        <p14:creationId xmlns:p14="http://schemas.microsoft.com/office/powerpoint/2010/main" val="1406079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lgn="just"/>
            <a:r>
              <a:rPr lang="es-MX" dirty="0"/>
              <a:t>Si la </a:t>
            </a:r>
            <a:r>
              <a:rPr lang="es-MX" b="1" dirty="0"/>
              <a:t>cobertura</a:t>
            </a:r>
            <a:r>
              <a:rPr lang="es-MX" dirty="0"/>
              <a:t> es </a:t>
            </a:r>
            <a:r>
              <a:rPr lang="es-MX" b="1" dirty="0"/>
              <a:t>igual</a:t>
            </a:r>
            <a:r>
              <a:rPr lang="es-MX" dirty="0"/>
              <a:t> a fallecimiento (clave 01) entonces la modalidad de la póliza debe ser </a:t>
            </a:r>
            <a:r>
              <a:rPr lang="es-MX" b="1" dirty="0"/>
              <a:t>distinto</a:t>
            </a:r>
            <a:r>
              <a:rPr lang="es-MX" dirty="0"/>
              <a:t> de retiro (clave 14).</a:t>
            </a:r>
            <a:endParaRPr lang="es-ES"/>
          </a:p>
          <a:p>
            <a:pPr marL="342900" indent="-342900"/>
            <a:endParaRPr lang="es-MX" dirty="0"/>
          </a:p>
          <a:p>
            <a:pPr marL="342900" indent="-342900" algn="just"/>
            <a:r>
              <a:rPr lang="es-MX" dirty="0"/>
              <a:t>Si la </a:t>
            </a:r>
            <a:r>
              <a:rPr lang="es-MX" b="1" dirty="0"/>
              <a:t>cobertura</a:t>
            </a:r>
            <a:r>
              <a:rPr lang="es-MX" dirty="0"/>
              <a:t> es </a:t>
            </a:r>
            <a:r>
              <a:rPr lang="es-MX" b="1" dirty="0"/>
              <a:t>igual</a:t>
            </a:r>
            <a:r>
              <a:rPr lang="es-MX" dirty="0"/>
              <a:t> a fallecimiento (clave 01) entonces el tipo de plan es </a:t>
            </a:r>
            <a:r>
              <a:rPr lang="es-MX" b="1" dirty="0"/>
              <a:t>distinto</a:t>
            </a:r>
            <a:r>
              <a:rPr lang="es-MX" dirty="0"/>
              <a:t> rentas (clave 05), dotal puro (clave 10) o seguro de separación (clave 11).</a:t>
            </a:r>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48</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Cobertura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548628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42900" indent="-342900" algn="just"/>
            <a:r>
              <a:rPr lang="es-MX" sz="1600" dirty="0"/>
              <a:t>Si la </a:t>
            </a:r>
            <a:r>
              <a:rPr lang="es-MX" sz="1600" b="1" dirty="0"/>
              <a:t>cobertura</a:t>
            </a:r>
            <a:r>
              <a:rPr lang="es-MX" sz="1600" dirty="0"/>
              <a:t> es </a:t>
            </a:r>
            <a:r>
              <a:rPr lang="es-MX" sz="1600" b="1" dirty="0"/>
              <a:t>igual</a:t>
            </a:r>
            <a:r>
              <a:rPr lang="es-MX" sz="1600" dirty="0"/>
              <a:t> a pérdidas orgánicas (clave 02), </a:t>
            </a:r>
            <a:r>
              <a:rPr lang="es-MX" sz="1600"/>
              <a:t>muerte accidental (clave 03) o Muerte colectiva (clave 04) entonces la modalidad de la </a:t>
            </a:r>
            <a:r>
              <a:rPr lang="es-MX" sz="1600" dirty="0"/>
              <a:t>póliza debe ser </a:t>
            </a:r>
            <a:r>
              <a:rPr lang="es-MX" sz="1600" b="1" dirty="0">
                <a:solidFill>
                  <a:schemeClr val="tx1"/>
                </a:solidFill>
              </a:rPr>
              <a:t>distinto</a:t>
            </a:r>
            <a:r>
              <a:rPr lang="es-MX" sz="1600" dirty="0"/>
              <a:t> de deudores (clave 06), educativo (clave 10) o retiro (clave 14).</a:t>
            </a:r>
            <a:endParaRPr lang="es-ES"/>
          </a:p>
          <a:p>
            <a:pPr marL="342900" indent="-342900" algn="just"/>
            <a:endParaRPr lang="es-MX" sz="1600" dirty="0"/>
          </a:p>
          <a:p>
            <a:pPr marL="342900" indent="-342900" algn="just"/>
            <a:r>
              <a:rPr lang="es-MX" sz="1600" dirty="0"/>
              <a:t>Si la </a:t>
            </a:r>
            <a:r>
              <a:rPr lang="es-MX" sz="1600" b="1" dirty="0"/>
              <a:t>cobertura</a:t>
            </a:r>
            <a:r>
              <a:rPr lang="es-MX" sz="1600" dirty="0"/>
              <a:t> es </a:t>
            </a:r>
            <a:r>
              <a:rPr lang="es-MX" sz="1600" b="1" dirty="0"/>
              <a:t>igual</a:t>
            </a:r>
            <a:r>
              <a:rPr lang="es-MX" sz="1600" dirty="0"/>
              <a:t> a pérdidas orgánicas (clave 02), </a:t>
            </a:r>
            <a:r>
              <a:rPr lang="es-MX" sz="1600"/>
              <a:t>muerte accidental (clave 03) o Muerte colectiva (clave 04) entonces el tipo de plan debe ser </a:t>
            </a:r>
            <a:r>
              <a:rPr lang="es-MX" sz="1600" b="1" dirty="0">
                <a:solidFill>
                  <a:schemeClr val="tx1"/>
                </a:solidFill>
              </a:rPr>
              <a:t>distinto</a:t>
            </a:r>
            <a:r>
              <a:rPr lang="es-MX" sz="1600" dirty="0"/>
              <a:t> de  rentas (clave 05), dotal puro (clave 10) o seguro de separación (clave 11).</a:t>
            </a:r>
          </a:p>
          <a:p>
            <a:pPr marL="342900" indent="-342900"/>
            <a:endParaRPr lang="es-MX" dirty="0"/>
          </a:p>
          <a:p>
            <a:pPr marL="0" indent="0">
              <a:buNone/>
            </a:pPr>
            <a:endParaRPr lang="es-MX"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49</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Cobertura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87439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15"/>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Datos Generales</a:t>
            </a:r>
            <a:endParaRPr dirty="0"/>
          </a:p>
        </p:txBody>
      </p:sp>
      <p:sp>
        <p:nvSpPr>
          <p:cNvPr id="90" name="Google Shape;90;p15"/>
          <p:cNvSpPr txBox="1">
            <a:spLocks noGrp="1"/>
          </p:cNvSpPr>
          <p:nvPr>
            <p:ph type="subTitle" idx="1"/>
          </p:nvPr>
        </p:nvSpPr>
        <p:spPr>
          <a:xfrm>
            <a:off x="702900" y="2787333"/>
            <a:ext cx="4746000" cy="179773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s-MX" dirty="0">
                <a:solidFill>
                  <a:schemeClr val="bg1"/>
                </a:solidFill>
              </a:rPr>
              <a:t>Se deberán reportar los </a:t>
            </a:r>
            <a:r>
              <a:rPr lang="es-MX" b="1" dirty="0">
                <a:solidFill>
                  <a:schemeClr val="bg1"/>
                </a:solidFill>
              </a:rPr>
              <a:t>datos especificados en cada uno de los certificados </a:t>
            </a:r>
            <a:r>
              <a:rPr lang="es-MX" dirty="0">
                <a:solidFill>
                  <a:schemeClr val="bg1"/>
                </a:solidFill>
              </a:rPr>
              <a:t>que hayan estado en vigor del 1 de enero al 31 de diciembre del año de reporte y/o tuvieron algún movimiento en  emisión durante el ejercicio, independientemente de que el certificado no se encuentre en vigor a la fecha de cierre del ejercicio.</a:t>
            </a:r>
            <a:endParaRPr dirty="0">
              <a:solidFill>
                <a:schemeClr val="bg1"/>
              </a:solidFill>
            </a:endParaRPr>
          </a:p>
        </p:txBody>
      </p:sp>
      <p:pic>
        <p:nvPicPr>
          <p:cNvPr id="7" name="Imagen 6">
            <a:extLst>
              <a:ext uri="{FF2B5EF4-FFF2-40B4-BE49-F238E27FC236}">
                <a16:creationId xmlns:a16="http://schemas.microsoft.com/office/drawing/2014/main" id="{84713F90-F8AD-4536-8306-92063640E100}"/>
              </a:ext>
            </a:extLst>
          </p:cNvPr>
          <p:cNvPicPr>
            <a:picLocks noChangeAspect="1"/>
          </p:cNvPicPr>
          <p:nvPr/>
        </p:nvPicPr>
        <p:blipFill>
          <a:blip r:embed="rId3">
            <a:clrChange>
              <a:clrFrom>
                <a:srgbClr val="EEEEEE"/>
              </a:clrFrom>
              <a:clrTo>
                <a:srgbClr val="EEEEEE">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4444" l="5556" r="95000">
                        <a14:foregroundMark x1="9444" y1="35833" x2="9444" y2="35833"/>
                        <a14:foregroundMark x1="7500" y1="35833" x2="7500" y2="35833"/>
                        <a14:foregroundMark x1="5833" y1="35833" x2="5833" y2="35833"/>
                        <a14:foregroundMark x1="94444" y1="34722" x2="94444" y2="34722"/>
                        <a14:foregroundMark x1="94444" y1="35278" x2="95000" y2="44722"/>
                        <a14:foregroundMark x1="50000" y1="91389" x2="50000" y2="91389"/>
                        <a14:foregroundMark x1="51944" y1="93333" x2="54722" y2="94444"/>
                        <a14:foregroundMark x1="67500" y1="62222" x2="67500" y2="62222"/>
                      </a14:backgroundRemoval>
                    </a14:imgEffect>
                    <a14:imgEffect>
                      <a14:brightnessContrast bright="40000"/>
                    </a14:imgEffect>
                  </a14:imgLayer>
                </a14:imgProps>
              </a:ext>
            </a:extLst>
          </a:blip>
          <a:stretch>
            <a:fillRect/>
          </a:stretch>
        </p:blipFill>
        <p:spPr>
          <a:xfrm>
            <a:off x="8259307" y="4246483"/>
            <a:ext cx="825910" cy="825910"/>
          </a:xfrm>
          <a:prstGeom prst="rect">
            <a:avLst/>
          </a:prstGeom>
        </p:spPr>
      </p:pic>
      <p:pic>
        <p:nvPicPr>
          <p:cNvPr id="4" name="Gráfico 3" descr="Bar chart con relleno sólido">
            <a:extLst>
              <a:ext uri="{FF2B5EF4-FFF2-40B4-BE49-F238E27FC236}">
                <a16:creationId xmlns:a16="http://schemas.microsoft.com/office/drawing/2014/main" id="{41F9D725-1DEC-41A5-B828-7BFC93747A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57454" y="1102178"/>
            <a:ext cx="2653393" cy="265339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6143494" cy="3766800"/>
          </a:xfrm>
          <a:prstGeom prst="rect">
            <a:avLst/>
          </a:prstGeom>
        </p:spPr>
        <p:txBody>
          <a:bodyPr spcFirstLastPara="1" wrap="square" lIns="0" tIns="0" rIns="0" bIns="0" anchor="t" anchorCtr="0">
            <a:noAutofit/>
          </a:bodyPr>
          <a:lstStyle/>
          <a:p>
            <a:pPr marL="342900" indent="-342900"/>
            <a:r>
              <a:rPr lang="es-MX" sz="1800" dirty="0"/>
              <a:t>Si la </a:t>
            </a:r>
            <a:r>
              <a:rPr lang="es-MX" sz="1800" b="1" dirty="0"/>
              <a:t>cobertura</a:t>
            </a:r>
            <a:r>
              <a:rPr lang="es-MX" sz="1800" dirty="0"/>
              <a:t> es </a:t>
            </a:r>
            <a:r>
              <a:rPr lang="es-MX" sz="1800" b="1" dirty="0"/>
              <a:t>igual</a:t>
            </a:r>
            <a:r>
              <a:rPr lang="es-MX" sz="1800" dirty="0"/>
              <a:t> a Desempleo/Incapacidad temporal (clave 07) entonces la modalidad de la póliza debe ser </a:t>
            </a:r>
            <a:r>
              <a:rPr lang="es-MX" sz="1800" b="1" dirty="0"/>
              <a:t>distinto</a:t>
            </a:r>
            <a:r>
              <a:rPr lang="es-MX" sz="1800" dirty="0"/>
              <a:t> de educativo (clave 10) o retiro (clave 14).</a:t>
            </a:r>
          </a:p>
          <a:p>
            <a:pPr marL="342900" indent="-342900"/>
            <a:endParaRPr lang="es-MX" sz="1800" dirty="0"/>
          </a:p>
          <a:p>
            <a:pPr marL="342900" indent="-342900">
              <a:lnSpc>
                <a:spcPct val="114999"/>
              </a:lnSpc>
            </a:pPr>
            <a:endParaRPr lang="es-MX" sz="1800" dirty="0"/>
          </a:p>
          <a:p>
            <a:pPr marL="342900" indent="-342900" algn="just"/>
            <a:r>
              <a:rPr lang="es-MX" sz="1800" dirty="0"/>
              <a:t>Si la </a:t>
            </a:r>
            <a:r>
              <a:rPr lang="es-MX" sz="1800" b="1" dirty="0"/>
              <a:t>cobertura</a:t>
            </a:r>
            <a:r>
              <a:rPr lang="es-MX" sz="1800" dirty="0"/>
              <a:t> es </a:t>
            </a:r>
            <a:r>
              <a:rPr lang="es-MX" sz="1800" b="1" dirty="0"/>
              <a:t>igual</a:t>
            </a:r>
            <a:r>
              <a:rPr lang="es-MX" sz="1800" dirty="0"/>
              <a:t> a Desempleo/Incapacidad temporal (clave 07) entonces el tipo de plan es </a:t>
            </a:r>
            <a:r>
              <a:rPr lang="es-MX" sz="1800" b="1" dirty="0"/>
              <a:t>distinto</a:t>
            </a:r>
            <a:r>
              <a:rPr lang="es-MX" sz="1800" dirty="0"/>
              <a:t> dotal puro (clave 10) o seguro de separación (clave 11).</a:t>
            </a:r>
            <a:endParaRPr sz="180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50</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Cobertura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2912326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algn="just"/>
            <a:r>
              <a:rPr lang="es-MX" dirty="0"/>
              <a:t>Si la </a:t>
            </a:r>
            <a:r>
              <a:rPr lang="es-MX" b="1" dirty="0"/>
              <a:t>cobertura</a:t>
            </a:r>
            <a:r>
              <a:rPr lang="es-MX" dirty="0"/>
              <a:t> es </a:t>
            </a:r>
            <a:r>
              <a:rPr lang="es-MX" b="1" dirty="0"/>
              <a:t>igual</a:t>
            </a:r>
            <a:r>
              <a:rPr lang="es-MX" dirty="0"/>
              <a:t> a </a:t>
            </a:r>
            <a:r>
              <a:rPr lang="es-ES" sz="2000" dirty="0">
                <a:effectLst/>
              </a:rPr>
              <a:t>Sobrevivencia (clave 09) </a:t>
            </a:r>
            <a:r>
              <a:rPr lang="es-ES" dirty="0"/>
              <a:t>entonces la modalidad de la póliza debe ser </a:t>
            </a:r>
            <a:r>
              <a:rPr lang="es-ES" b="1" dirty="0">
                <a:solidFill>
                  <a:schemeClr val="tx1"/>
                </a:solidFill>
              </a:rPr>
              <a:t>igual</a:t>
            </a:r>
            <a:r>
              <a:rPr lang="es-ES" dirty="0"/>
              <a:t> de retiro (clave 14).</a:t>
            </a:r>
            <a:endParaRPr lang="es-ES"/>
          </a:p>
          <a:p>
            <a:pPr algn="just"/>
            <a:endParaRPr lang="es-ES" dirty="0"/>
          </a:p>
          <a:p>
            <a:pPr algn="just"/>
            <a:r>
              <a:rPr lang="es-MX" dirty="0"/>
              <a:t>Si la </a:t>
            </a:r>
            <a:r>
              <a:rPr lang="es-MX" b="1" dirty="0"/>
              <a:t>cobertura</a:t>
            </a:r>
            <a:r>
              <a:rPr lang="es-MX" dirty="0"/>
              <a:t> es </a:t>
            </a:r>
            <a:r>
              <a:rPr lang="es-MX" b="1" dirty="0"/>
              <a:t>igual</a:t>
            </a:r>
            <a:r>
              <a:rPr lang="es-MX" dirty="0"/>
              <a:t> a </a:t>
            </a:r>
            <a:r>
              <a:rPr lang="es-ES" sz="2000" dirty="0">
                <a:effectLst/>
              </a:rPr>
              <a:t>Sobrevivencia (clave </a:t>
            </a:r>
            <a:r>
              <a:rPr lang="es-ES" sz="2000">
                <a:effectLst/>
              </a:rPr>
              <a:t>09) </a:t>
            </a:r>
            <a:r>
              <a:rPr lang="es-ES"/>
              <a:t>entonces el tipo</a:t>
            </a:r>
            <a:r>
              <a:rPr lang="es-ES" dirty="0"/>
              <a:t> de plan debe ser </a:t>
            </a:r>
            <a:r>
              <a:rPr lang="es-ES" b="1" dirty="0">
                <a:solidFill>
                  <a:schemeClr val="tx1"/>
                </a:solidFill>
              </a:rPr>
              <a:t>igual</a:t>
            </a:r>
            <a:r>
              <a:rPr lang="es-ES" dirty="0"/>
              <a:t> de rentas (clave 05), dotal mixto (clave 09) o </a:t>
            </a:r>
            <a:r>
              <a:rPr lang="es-ES"/>
              <a:t>dotal puro (clave 10).</a:t>
            </a:r>
            <a:endParaRPr lang="es-MX"/>
          </a:p>
          <a:p>
            <a:endParaRPr lang="es-MX" dirty="0"/>
          </a:p>
          <a:p>
            <a:pPr marL="342900" indent="-342900"/>
            <a:endParaRPr lang="es-MX" dirty="0"/>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51</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Cobertura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737133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algn="just"/>
            <a:r>
              <a:rPr lang="es-MX" sz="1800" dirty="0"/>
              <a:t>Si la </a:t>
            </a:r>
            <a:r>
              <a:rPr lang="es-MX" sz="1800" b="1" dirty="0"/>
              <a:t>cobertura</a:t>
            </a:r>
            <a:r>
              <a:rPr lang="es-MX" sz="1800" dirty="0"/>
              <a:t> es </a:t>
            </a:r>
            <a:r>
              <a:rPr lang="es-MX" sz="1800" b="1" dirty="0"/>
              <a:t>igual</a:t>
            </a:r>
            <a:r>
              <a:rPr lang="es-MX" sz="1800" dirty="0"/>
              <a:t> a </a:t>
            </a:r>
            <a:r>
              <a:rPr lang="es-ES" sz="1800">
                <a:effectLst/>
              </a:rPr>
              <a:t>Ahorro / inversión</a:t>
            </a:r>
            <a:r>
              <a:rPr lang="es-ES" sz="1800"/>
              <a:t> </a:t>
            </a:r>
            <a:r>
              <a:rPr lang="es-ES" sz="1800">
                <a:effectLst/>
              </a:rPr>
              <a:t>(clave 11) </a:t>
            </a:r>
            <a:r>
              <a:rPr lang="es-ES" sz="1800"/>
              <a:t>entonces la modalidad de la póliza debe </a:t>
            </a:r>
            <a:r>
              <a:rPr lang="es-ES" sz="1800" dirty="0"/>
              <a:t>ser </a:t>
            </a:r>
            <a:r>
              <a:rPr lang="es-ES" sz="1800" b="1">
                <a:solidFill>
                  <a:schemeClr val="tx1"/>
                </a:solidFill>
              </a:rPr>
              <a:t>igual</a:t>
            </a:r>
            <a:r>
              <a:rPr lang="es-ES" sz="1800"/>
              <a:t> a </a:t>
            </a:r>
            <a:r>
              <a:rPr lang="es-ES" sz="1800" dirty="0"/>
              <a:t>flexible sin tasa garantizada  (clave 11), flexible con tasa garantizada (clave 12) o retiro (clave 14).</a:t>
            </a:r>
            <a:endParaRPr lang="es-MX" sz="1800">
              <a:latin typeface="Times New Roman" panose="02020603050405020304" pitchFamily="18" charset="0"/>
            </a:endParaRPr>
          </a:p>
          <a:p>
            <a:pPr algn="just"/>
            <a:endParaRPr lang="es-ES" sz="1800" dirty="0"/>
          </a:p>
          <a:p>
            <a:pPr algn="just"/>
            <a:r>
              <a:rPr lang="es-MX" sz="1800" dirty="0"/>
              <a:t>Si la </a:t>
            </a:r>
            <a:r>
              <a:rPr lang="es-MX" sz="1800" b="1" dirty="0"/>
              <a:t>cobertura</a:t>
            </a:r>
            <a:r>
              <a:rPr lang="es-MX" sz="1800" dirty="0"/>
              <a:t> es </a:t>
            </a:r>
            <a:r>
              <a:rPr lang="es-MX" sz="1800" b="1" dirty="0"/>
              <a:t>igual</a:t>
            </a:r>
            <a:r>
              <a:rPr lang="es-MX" sz="1800" dirty="0"/>
              <a:t> a </a:t>
            </a:r>
            <a:r>
              <a:rPr lang="es-ES" sz="1800" dirty="0">
                <a:effectLst/>
              </a:rPr>
              <a:t>Ahorro / inversión (clave 11) </a:t>
            </a:r>
            <a:r>
              <a:rPr lang="es-ES" sz="1800"/>
              <a:t>entonces el tipo de plan debe ser </a:t>
            </a:r>
            <a:r>
              <a:rPr lang="es-ES" sz="1800" b="1" dirty="0">
                <a:solidFill>
                  <a:schemeClr val="tx1"/>
                </a:solidFill>
              </a:rPr>
              <a:t>distinto</a:t>
            </a:r>
            <a:r>
              <a:rPr lang="es-ES" sz="1800" dirty="0"/>
              <a:t> de rentas (clave 05), dotal mixto (clave 09) o dotal puro (clave 10).</a:t>
            </a:r>
            <a:endParaRPr lang="es-MX" sz="1800" dirty="0"/>
          </a:p>
          <a:p>
            <a:endParaRPr lang="es-MX" dirty="0"/>
          </a:p>
          <a:p>
            <a:pPr marL="342900" indent="-342900"/>
            <a:endParaRPr lang="es-MX" dirty="0"/>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52</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Cobertura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2613269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488680" y="1163340"/>
            <a:ext cx="6426720" cy="3539684"/>
          </a:xfrm>
          <a:prstGeom prst="rect">
            <a:avLst/>
          </a:prstGeom>
        </p:spPr>
        <p:txBody>
          <a:bodyPr spcFirstLastPara="1" wrap="square" lIns="0" tIns="0" rIns="0" bIns="0" anchor="t" anchorCtr="0">
            <a:noAutofit/>
          </a:bodyPr>
          <a:lstStyle/>
          <a:p>
            <a:pPr algn="just"/>
            <a:r>
              <a:rPr lang="es-MX" sz="1800" dirty="0"/>
              <a:t>Si la </a:t>
            </a:r>
            <a:r>
              <a:rPr lang="es-MX" sz="1800" b="1" dirty="0"/>
              <a:t>cobertura</a:t>
            </a:r>
            <a:r>
              <a:rPr lang="es-MX" sz="1800" dirty="0"/>
              <a:t> es </a:t>
            </a:r>
            <a:r>
              <a:rPr lang="es-MX" sz="1800" b="1" dirty="0"/>
              <a:t>igual</a:t>
            </a:r>
            <a:r>
              <a:rPr lang="es-MX" sz="1800" dirty="0"/>
              <a:t> a </a:t>
            </a:r>
            <a:r>
              <a:rPr lang="es-ES" sz="1800" dirty="0">
                <a:effectLst/>
              </a:rPr>
              <a:t>Dotales corto plazo (clave 12) </a:t>
            </a:r>
            <a:r>
              <a:rPr lang="es-ES" sz="1800" dirty="0"/>
              <a:t>entonces la modalidad de la póliza debe ser </a:t>
            </a:r>
            <a:r>
              <a:rPr lang="es-ES" sz="1800" b="1" dirty="0">
                <a:solidFill>
                  <a:schemeClr val="tx1"/>
                </a:solidFill>
              </a:rPr>
              <a:t>distinto</a:t>
            </a:r>
            <a:r>
              <a:rPr lang="es-ES" sz="1800" dirty="0"/>
              <a:t> de deudores (clave 06), educativo (clave 10), orfandad (clave 13) o retiro (clave 14).</a:t>
            </a:r>
          </a:p>
          <a:p>
            <a:pPr algn="just"/>
            <a:endParaRPr lang="es-ES" sz="1800" dirty="0"/>
          </a:p>
          <a:p>
            <a:pPr algn="just"/>
            <a:r>
              <a:rPr lang="es-MX" sz="1800" dirty="0"/>
              <a:t>Si la </a:t>
            </a:r>
            <a:r>
              <a:rPr lang="es-MX" sz="1800" b="1" dirty="0"/>
              <a:t>cobertura</a:t>
            </a:r>
            <a:r>
              <a:rPr lang="es-MX" sz="1800" dirty="0"/>
              <a:t> es </a:t>
            </a:r>
            <a:r>
              <a:rPr lang="es-MX" sz="1800" b="1" dirty="0"/>
              <a:t>igual</a:t>
            </a:r>
            <a:r>
              <a:rPr lang="es-MX" sz="1800" dirty="0"/>
              <a:t> a </a:t>
            </a:r>
            <a:r>
              <a:rPr lang="es-ES" sz="1800" dirty="0">
                <a:effectLst/>
              </a:rPr>
              <a:t>Dotales corto plazo</a:t>
            </a:r>
            <a:r>
              <a:rPr lang="es-MX" sz="1800" dirty="0">
                <a:effectLst/>
                <a:latin typeface="Times New Roman"/>
              </a:rPr>
              <a:t> </a:t>
            </a:r>
            <a:r>
              <a:rPr lang="es-ES" sz="1800" dirty="0">
                <a:effectLst/>
              </a:rPr>
              <a:t>(clave 12) </a:t>
            </a:r>
            <a:r>
              <a:rPr lang="es-ES" sz="1800"/>
              <a:t>entonces el tipo de plan debe ser </a:t>
            </a:r>
            <a:r>
              <a:rPr lang="es-ES" sz="1800" b="1" dirty="0">
                <a:solidFill>
                  <a:schemeClr val="tx1"/>
                </a:solidFill>
              </a:rPr>
              <a:t>distinto</a:t>
            </a:r>
            <a:r>
              <a:rPr lang="es-ES" sz="1800" dirty="0"/>
              <a:t> de rentas (clave 05), dotal mixto (clave 09), dotal puro (clave 10) o seguro de separación (clave 11).</a:t>
            </a:r>
            <a:endParaRPr lang="es-MX" sz="1800"/>
          </a:p>
          <a:p>
            <a:endParaRPr lang="es-MX" dirty="0"/>
          </a:p>
          <a:p>
            <a:pPr marL="342900" indent="-342900"/>
            <a:endParaRPr lang="es-MX" dirty="0"/>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53</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Cobertura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519338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656114" y="1227909"/>
            <a:ext cx="6024748" cy="3688475"/>
          </a:xfrm>
          <a:prstGeom prst="rect">
            <a:avLst/>
          </a:prstGeom>
        </p:spPr>
        <p:txBody>
          <a:bodyPr spcFirstLastPara="1" wrap="square" lIns="0" tIns="0" rIns="0" bIns="0" anchor="t" anchorCtr="0">
            <a:noAutofit/>
          </a:bodyPr>
          <a:lstStyle/>
          <a:p>
            <a:pPr marL="101600" indent="0">
              <a:buNone/>
            </a:pPr>
            <a:endParaRPr lang="es-MX" sz="1600" dirty="0"/>
          </a:p>
          <a:p>
            <a:pPr marL="101600" indent="0">
              <a:buNone/>
            </a:pPr>
            <a:r>
              <a:rPr lang="es-MX" sz="1600" dirty="0"/>
              <a:t>El valor de la variable debe estar en el catálogo de </a:t>
            </a:r>
            <a:r>
              <a:rPr lang="es-MX" sz="1600" b="1" dirty="0"/>
              <a:t>Tipo de Suma Asegurada</a:t>
            </a:r>
            <a:r>
              <a:rPr lang="es-MX" sz="1600" dirty="0"/>
              <a:t>.</a:t>
            </a:r>
          </a:p>
          <a:p>
            <a:pPr marL="342900" indent="-342900"/>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54</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Tipo de suma asegurada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3" name="Tabla 2">
            <a:extLst>
              <a:ext uri="{FF2B5EF4-FFF2-40B4-BE49-F238E27FC236}">
                <a16:creationId xmlns:a16="http://schemas.microsoft.com/office/drawing/2014/main" id="{9538F807-E180-4D2E-93CA-10A9E145AB96}"/>
              </a:ext>
            </a:extLst>
          </p:cNvPr>
          <p:cNvGraphicFramePr>
            <a:graphicFrameLocks noGrp="1"/>
          </p:cNvGraphicFramePr>
          <p:nvPr>
            <p:extLst>
              <p:ext uri="{D42A27DB-BD31-4B8C-83A1-F6EECF244321}">
                <p14:modId xmlns:p14="http://schemas.microsoft.com/office/powerpoint/2010/main" val="2481244326"/>
              </p:ext>
            </p:extLst>
          </p:nvPr>
        </p:nvGraphicFramePr>
        <p:xfrm>
          <a:off x="2745071" y="2404222"/>
          <a:ext cx="5734198" cy="1961786"/>
        </p:xfrm>
        <a:graphic>
          <a:graphicData uri="http://schemas.openxmlformats.org/drawingml/2006/table">
            <a:tbl>
              <a:tblPr>
                <a:tableStyleId>{E8B1032C-EA38-4F05-BA0D-38AFFFC7BED3}</a:tableStyleId>
              </a:tblPr>
              <a:tblGrid>
                <a:gridCol w="775095">
                  <a:extLst>
                    <a:ext uri="{9D8B030D-6E8A-4147-A177-3AD203B41FA5}">
                      <a16:colId xmlns:a16="http://schemas.microsoft.com/office/drawing/2014/main" val="2322820234"/>
                    </a:ext>
                  </a:extLst>
                </a:gridCol>
                <a:gridCol w="1865496">
                  <a:extLst>
                    <a:ext uri="{9D8B030D-6E8A-4147-A177-3AD203B41FA5}">
                      <a16:colId xmlns:a16="http://schemas.microsoft.com/office/drawing/2014/main" val="892316352"/>
                    </a:ext>
                  </a:extLst>
                </a:gridCol>
                <a:gridCol w="3093607">
                  <a:extLst>
                    <a:ext uri="{9D8B030D-6E8A-4147-A177-3AD203B41FA5}">
                      <a16:colId xmlns:a16="http://schemas.microsoft.com/office/drawing/2014/main" val="2036660241"/>
                    </a:ext>
                  </a:extLst>
                </a:gridCol>
              </a:tblGrid>
              <a:tr h="315866">
                <a:tc>
                  <a:txBody>
                    <a:bodyPr/>
                    <a:lstStyle/>
                    <a:p>
                      <a:pPr indent="182880" algn="ctr">
                        <a:lnSpc>
                          <a:spcPts val="1150"/>
                        </a:lnSpc>
                        <a:spcAft>
                          <a:spcPts val="505"/>
                        </a:spcAft>
                      </a:pPr>
                      <a:r>
                        <a:rPr lang="es-ES" sz="1200" b="1" dirty="0">
                          <a:effectLst/>
                        </a:rPr>
                        <a:t>Clave</a:t>
                      </a:r>
                      <a:endParaRPr lang="es-MX" sz="1200" dirty="0">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indent="182880" algn="ctr">
                        <a:lnSpc>
                          <a:spcPts val="1150"/>
                        </a:lnSpc>
                        <a:spcAft>
                          <a:spcPts val="505"/>
                        </a:spcAft>
                      </a:pPr>
                      <a:r>
                        <a:rPr lang="es-ES" sz="1200" b="1" dirty="0">
                          <a:effectLst/>
                        </a:rPr>
                        <a:t>Tipo de Suma Asegurada</a:t>
                      </a:r>
                      <a:endParaRPr lang="es-MX" sz="1200" dirty="0">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indent="182880" algn="ctr">
                        <a:lnSpc>
                          <a:spcPts val="1150"/>
                        </a:lnSpc>
                        <a:spcAft>
                          <a:spcPts val="505"/>
                        </a:spcAft>
                      </a:pPr>
                      <a:r>
                        <a:rPr lang="es-ES" sz="1200" b="1" dirty="0">
                          <a:effectLst/>
                        </a:rPr>
                        <a:t>Definición</a:t>
                      </a:r>
                      <a:endParaRPr lang="es-MX" sz="1200" dirty="0">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639256670"/>
                  </a:ext>
                </a:extLst>
              </a:tr>
              <a:tr h="622450">
                <a:tc>
                  <a:txBody>
                    <a:bodyPr/>
                    <a:lstStyle/>
                    <a:p>
                      <a:pPr algn="ctr"/>
                      <a:r>
                        <a:rPr lang="es-ES" sz="1200">
                          <a:effectLst/>
                        </a:rPr>
                        <a:t>1</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S" sz="1200" dirty="0">
                          <a:effectLst/>
                        </a:rPr>
                        <a:t>Fija</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S" sz="1200">
                          <a:effectLst/>
                        </a:rPr>
                        <a:t>El monto de la suma asegurada es el mismo durante toda la vigencia del contrato, aplica solo para pólizas en moneda nacional y extranjera.</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537923217"/>
                  </a:ext>
                </a:extLst>
              </a:tr>
              <a:tr h="311226">
                <a:tc>
                  <a:txBody>
                    <a:bodyPr/>
                    <a:lstStyle/>
                    <a:p>
                      <a:pPr algn="ctr"/>
                      <a:r>
                        <a:rPr lang="es-ES" sz="1200">
                          <a:effectLst/>
                        </a:rPr>
                        <a:t>2</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S" sz="1200" dirty="0">
                          <a:effectLst/>
                        </a:rPr>
                        <a:t>Variable</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S" sz="1200" dirty="0">
                          <a:effectLst/>
                        </a:rPr>
                        <a:t>El monto de la suma asegurada varía durante la vigencia del contrato.</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542232543"/>
                  </a:ext>
                </a:extLst>
              </a:tr>
              <a:tr h="466838">
                <a:tc>
                  <a:txBody>
                    <a:bodyPr/>
                    <a:lstStyle/>
                    <a:p>
                      <a:pPr algn="ctr"/>
                      <a:r>
                        <a:rPr lang="es-ES" sz="1200">
                          <a:effectLst/>
                        </a:rPr>
                        <a:t>9</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S" sz="1200">
                          <a:effectLst/>
                        </a:rPr>
                        <a:t>No Aplica</a:t>
                      </a:r>
                      <a:endParaRPr lang="es-MX"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es-ES" sz="1200" dirty="0">
                          <a:effectLst/>
                        </a:rPr>
                        <a:t>Pólizas que no cuentan con una suma asegurada como es el caso de asistencias, exención de pago de prima, retiro y ahorro.</a:t>
                      </a:r>
                      <a:endParaRPr lang="es-MX"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812311530"/>
                  </a:ext>
                </a:extLst>
              </a:tr>
            </a:tbl>
          </a:graphicData>
        </a:graphic>
      </p:graphicFrame>
    </p:spTree>
    <p:extLst>
      <p:ext uri="{BB962C8B-B14F-4D97-AF65-F5344CB8AC3E}">
        <p14:creationId xmlns:p14="http://schemas.microsoft.com/office/powerpoint/2010/main" val="655373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pPr algn="just"/>
            <a:r>
              <a:rPr lang="es-MX" sz="1800" dirty="0"/>
              <a:t>Si la cobertura es </a:t>
            </a:r>
            <a:r>
              <a:rPr lang="es-MX" sz="1800" b="1" dirty="0"/>
              <a:t>igual</a:t>
            </a:r>
            <a:r>
              <a:rPr lang="es-MX" sz="1800" dirty="0"/>
              <a:t> a asistencias (clave 08), </a:t>
            </a:r>
            <a:r>
              <a:rPr lang="es-ES" sz="1800" dirty="0">
                <a:effectLst/>
              </a:rPr>
              <a:t>exención</a:t>
            </a:r>
            <a:r>
              <a:rPr lang="es-MX" sz="1800" dirty="0"/>
              <a:t> de pago de primas (clave 10) o ahorro/inversión (clave 11) entonces el </a:t>
            </a:r>
            <a:r>
              <a:rPr lang="es-MX" sz="1800" b="1" dirty="0"/>
              <a:t>tipo de suma asegurada </a:t>
            </a:r>
            <a:r>
              <a:rPr lang="es-MX" sz="1800" dirty="0"/>
              <a:t>debe ser </a:t>
            </a:r>
            <a:r>
              <a:rPr lang="es-MX" sz="1800" b="1" dirty="0"/>
              <a:t>igual</a:t>
            </a:r>
            <a:r>
              <a:rPr lang="es-MX" sz="1800" dirty="0"/>
              <a:t> a No aplica (clave 09).</a:t>
            </a:r>
            <a:endParaRPr lang="es-ES"/>
          </a:p>
          <a:p>
            <a:pPr algn="just"/>
            <a:endParaRPr lang="es-MX" sz="1800" dirty="0"/>
          </a:p>
          <a:p>
            <a:pPr algn="just"/>
            <a:r>
              <a:rPr lang="es-MX" sz="1800" dirty="0"/>
              <a:t>Si tipo de plan es </a:t>
            </a:r>
            <a:r>
              <a:rPr lang="es-MX" sz="1800" b="1" dirty="0"/>
              <a:t>igual</a:t>
            </a:r>
            <a:r>
              <a:rPr lang="es-MX" sz="1800" dirty="0"/>
              <a:t> a rentas (clave 05) entonces el </a:t>
            </a:r>
            <a:r>
              <a:rPr lang="es-MX" sz="1800" b="1" dirty="0"/>
              <a:t>tipo de suma asegurada </a:t>
            </a:r>
            <a:r>
              <a:rPr lang="es-MX" sz="1800" dirty="0"/>
              <a:t>es </a:t>
            </a:r>
            <a:r>
              <a:rPr lang="es-MX" sz="1800" b="1" dirty="0"/>
              <a:t>igual</a:t>
            </a:r>
            <a:r>
              <a:rPr lang="es-MX" sz="1800" dirty="0"/>
              <a:t> a No aplica (clave 09).</a:t>
            </a:r>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55</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Tipo de suma asegurada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2187510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pPr marL="101600" indent="0">
              <a:buNone/>
            </a:pPr>
            <a:r>
              <a:rPr lang="es-MX" dirty="0"/>
              <a:t>El valor de la variable debe estar en el catálogo de </a:t>
            </a:r>
            <a:r>
              <a:rPr lang="es-MX" b="1" dirty="0"/>
              <a:t>Tipo de </a:t>
            </a:r>
            <a:r>
              <a:rPr lang="es-MX" b="1" dirty="0" err="1"/>
              <a:t>Extraprima</a:t>
            </a:r>
            <a:r>
              <a:rPr lang="es-MX" dirty="0"/>
              <a:t>.</a:t>
            </a:r>
          </a:p>
          <a:p>
            <a:pPr marL="342900" indent="-342900"/>
            <a:endParaRPr lang="es-MX" dirty="0"/>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56</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Tipo de </a:t>
            </a:r>
            <a:r>
              <a:rPr lang="es-MX" sz="4400" dirty="0" err="1"/>
              <a:t>extraprima</a:t>
            </a:r>
            <a:endParaRPr lang="es-MX" sz="4400" dirty="0"/>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1EEAAB87-03F4-4078-B816-E88957D6408F}"/>
              </a:ext>
            </a:extLst>
          </p:cNvPr>
          <p:cNvGraphicFramePr>
            <a:graphicFrameLocks noGrp="1"/>
          </p:cNvGraphicFramePr>
          <p:nvPr>
            <p:extLst>
              <p:ext uri="{D42A27DB-BD31-4B8C-83A1-F6EECF244321}">
                <p14:modId xmlns:p14="http://schemas.microsoft.com/office/powerpoint/2010/main" val="3072052734"/>
              </p:ext>
            </p:extLst>
          </p:nvPr>
        </p:nvGraphicFramePr>
        <p:xfrm>
          <a:off x="3206265" y="2435556"/>
          <a:ext cx="5237091" cy="2183945"/>
        </p:xfrm>
        <a:graphic>
          <a:graphicData uri="http://schemas.openxmlformats.org/drawingml/2006/table">
            <a:tbl>
              <a:tblPr>
                <a:tableStyleId>{E8B1032C-EA38-4F05-BA0D-38AFFFC7BED3}</a:tableStyleId>
              </a:tblPr>
              <a:tblGrid>
                <a:gridCol w="713614">
                  <a:extLst>
                    <a:ext uri="{9D8B030D-6E8A-4147-A177-3AD203B41FA5}">
                      <a16:colId xmlns:a16="http://schemas.microsoft.com/office/drawing/2014/main" val="3437630569"/>
                    </a:ext>
                  </a:extLst>
                </a:gridCol>
                <a:gridCol w="1317067">
                  <a:extLst>
                    <a:ext uri="{9D8B030D-6E8A-4147-A177-3AD203B41FA5}">
                      <a16:colId xmlns:a16="http://schemas.microsoft.com/office/drawing/2014/main" val="3298396255"/>
                    </a:ext>
                  </a:extLst>
                </a:gridCol>
                <a:gridCol w="3206410">
                  <a:extLst>
                    <a:ext uri="{9D8B030D-6E8A-4147-A177-3AD203B41FA5}">
                      <a16:colId xmlns:a16="http://schemas.microsoft.com/office/drawing/2014/main" val="830018923"/>
                    </a:ext>
                  </a:extLst>
                </a:gridCol>
              </a:tblGrid>
              <a:tr h="402267">
                <a:tc>
                  <a:txBody>
                    <a:bodyPr/>
                    <a:lstStyle/>
                    <a:p>
                      <a:pPr marL="0" indent="0" algn="ctr">
                        <a:lnSpc>
                          <a:spcPts val="1150"/>
                        </a:lnSpc>
                        <a:spcAft>
                          <a:spcPts val="505"/>
                        </a:spcAft>
                        <a:tabLst/>
                      </a:pPr>
                      <a:r>
                        <a:rPr lang="es-ES" sz="1100" b="1" dirty="0">
                          <a:effectLst/>
                        </a:rPr>
                        <a:t>Clave</a:t>
                      </a:r>
                      <a:endParaRPr lang="es-MX" sz="1100" dirty="0">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marL="0" indent="0" algn="ctr">
                        <a:lnSpc>
                          <a:spcPts val="1150"/>
                        </a:lnSpc>
                        <a:spcAft>
                          <a:spcPts val="505"/>
                        </a:spcAft>
                      </a:pPr>
                      <a:r>
                        <a:rPr lang="es-ES" sz="1100" b="1" dirty="0">
                          <a:effectLst/>
                        </a:rPr>
                        <a:t>Tipo de </a:t>
                      </a:r>
                      <a:r>
                        <a:rPr lang="es-ES" sz="1100" b="1" dirty="0" err="1">
                          <a:effectLst/>
                        </a:rPr>
                        <a:t>Extraprima</a:t>
                      </a:r>
                      <a:endParaRPr lang="es-MX" sz="1100" dirty="0">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marL="0" indent="0" algn="ctr">
                        <a:lnSpc>
                          <a:spcPts val="1150"/>
                        </a:lnSpc>
                        <a:spcAft>
                          <a:spcPts val="505"/>
                        </a:spcAft>
                      </a:pPr>
                      <a:r>
                        <a:rPr lang="es-ES" sz="1100" b="1" dirty="0">
                          <a:effectLst/>
                        </a:rPr>
                        <a:t>Definición</a:t>
                      </a:r>
                      <a:endParaRPr lang="es-MX" sz="1100" dirty="0">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126927986"/>
                  </a:ext>
                </a:extLst>
              </a:tr>
              <a:tr h="791857">
                <a:tc>
                  <a:txBody>
                    <a:bodyPr/>
                    <a:lstStyle/>
                    <a:p>
                      <a:pPr algn="ctr"/>
                      <a:r>
                        <a:rPr lang="es-ES" sz="1100">
                          <a:effectLst/>
                        </a:rPr>
                        <a:t>1</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100">
                          <a:effectLst/>
                        </a:rPr>
                        <a:t>Médica</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100" dirty="0">
                          <a:effectLst/>
                        </a:rPr>
                        <a:t>Es el cobro adicional de prima que se realiza al asegurado de acuerdo con el estado de salud en que se encuentre, esto ocurre siempre y cuando exista suscripción. </a:t>
                      </a:r>
                      <a:endParaRPr lang="es-MX" sz="18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035587700"/>
                  </a:ext>
                </a:extLst>
              </a:tr>
              <a:tr h="593893">
                <a:tc>
                  <a:txBody>
                    <a:bodyPr/>
                    <a:lstStyle/>
                    <a:p>
                      <a:pPr algn="ctr"/>
                      <a:r>
                        <a:rPr lang="es-ES" sz="1100">
                          <a:effectLst/>
                        </a:rPr>
                        <a:t>2</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100">
                          <a:effectLst/>
                        </a:rPr>
                        <a:t>Técnica(no médica)</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100">
                          <a:effectLst/>
                        </a:rPr>
                        <a:t>Es el cobro adicional de prima que se realiza al asegurado de acuerdo con el tipo de riesgo por su ocupación, hábitos o actividades que realice.</a:t>
                      </a:r>
                      <a:endParaRPr lang="es-MX" sz="18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328726812"/>
                  </a:ext>
                </a:extLst>
              </a:tr>
              <a:tr h="197964">
                <a:tc>
                  <a:txBody>
                    <a:bodyPr/>
                    <a:lstStyle/>
                    <a:p>
                      <a:pPr algn="ctr"/>
                      <a:r>
                        <a:rPr lang="es-ES" sz="1100">
                          <a:effectLst/>
                        </a:rPr>
                        <a:t>3</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100">
                          <a:effectLst/>
                        </a:rPr>
                        <a:t>Técnica y Médica</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100">
                          <a:effectLst/>
                        </a:rPr>
                        <a:t> </a:t>
                      </a:r>
                      <a:endParaRPr lang="es-MX" sz="18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212764"/>
                  </a:ext>
                </a:extLst>
              </a:tr>
              <a:tr h="197964">
                <a:tc>
                  <a:txBody>
                    <a:bodyPr/>
                    <a:lstStyle/>
                    <a:p>
                      <a:pPr algn="ctr"/>
                      <a:r>
                        <a:rPr lang="es-ES" sz="1100">
                          <a:effectLst/>
                        </a:rPr>
                        <a:t>9</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100">
                          <a:effectLst/>
                        </a:rPr>
                        <a:t>No aplica</a:t>
                      </a:r>
                      <a:endParaRPr lang="es-MX"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100" dirty="0">
                          <a:effectLst/>
                        </a:rPr>
                        <a:t> </a:t>
                      </a:r>
                      <a:endParaRPr lang="es-MX" sz="18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590463960"/>
                  </a:ext>
                </a:extLst>
              </a:tr>
            </a:tbl>
          </a:graphicData>
        </a:graphic>
      </p:graphicFrame>
    </p:spTree>
    <p:extLst>
      <p:ext uri="{BB962C8B-B14F-4D97-AF65-F5344CB8AC3E}">
        <p14:creationId xmlns:p14="http://schemas.microsoft.com/office/powerpoint/2010/main" val="810787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660073" y="1151068"/>
            <a:ext cx="6270172" cy="3884070"/>
          </a:xfrm>
          <a:prstGeom prst="rect">
            <a:avLst/>
          </a:prstGeom>
        </p:spPr>
        <p:txBody>
          <a:bodyPr spcFirstLastPara="1" wrap="square" lIns="0" tIns="0" rIns="0" bIns="0" anchor="t" anchorCtr="0">
            <a:noAutofit/>
          </a:bodyPr>
          <a:lstStyle/>
          <a:p>
            <a:r>
              <a:rPr lang="es-MX" sz="1600" dirty="0"/>
              <a:t>La </a:t>
            </a:r>
            <a:r>
              <a:rPr lang="es-MX" sz="1600" b="1" dirty="0"/>
              <a:t>suma</a:t>
            </a:r>
            <a:r>
              <a:rPr lang="es-MX" sz="1600" dirty="0"/>
              <a:t> </a:t>
            </a:r>
            <a:r>
              <a:rPr lang="es-MX" sz="1600" b="1" dirty="0"/>
              <a:t>asegurada</a:t>
            </a:r>
            <a:r>
              <a:rPr lang="es-MX" sz="1600" dirty="0"/>
              <a:t> debe ser </a:t>
            </a:r>
            <a:r>
              <a:rPr lang="es-MX" sz="1600" b="1" dirty="0"/>
              <a:t>mayor</a:t>
            </a:r>
            <a:r>
              <a:rPr lang="es-MX" sz="1600" dirty="0"/>
              <a:t> o </a:t>
            </a:r>
            <a:r>
              <a:rPr lang="es-MX" sz="1600" b="1" dirty="0"/>
              <a:t>igual</a:t>
            </a:r>
            <a:r>
              <a:rPr lang="es-MX" sz="1600" dirty="0"/>
              <a:t> a 0.</a:t>
            </a:r>
          </a:p>
          <a:p>
            <a:endParaRPr lang="es-MX" sz="1600" dirty="0"/>
          </a:p>
          <a:p>
            <a:pPr algn="just"/>
            <a:r>
              <a:rPr lang="es-MX" sz="1600" dirty="0"/>
              <a:t>Si cobertura es </a:t>
            </a:r>
            <a:r>
              <a:rPr lang="es-MX" sz="1600" b="1" dirty="0"/>
              <a:t>igual</a:t>
            </a:r>
            <a:r>
              <a:rPr lang="es-MX" sz="1600" dirty="0"/>
              <a:t> a Asistencias (clave 08) o Exención de pago de prima (clave 10) entonces la </a:t>
            </a:r>
            <a:r>
              <a:rPr lang="es-MX" sz="1600" b="1" dirty="0"/>
              <a:t>suma</a:t>
            </a:r>
            <a:r>
              <a:rPr lang="es-MX" sz="1600" dirty="0"/>
              <a:t> </a:t>
            </a:r>
            <a:r>
              <a:rPr lang="es-MX" sz="1600" b="1" dirty="0"/>
              <a:t>asegurada</a:t>
            </a:r>
            <a:r>
              <a:rPr lang="es-MX" sz="1600" dirty="0"/>
              <a:t> debe ser </a:t>
            </a:r>
            <a:r>
              <a:rPr lang="es-MX" sz="1600" b="1" dirty="0"/>
              <a:t>igual</a:t>
            </a:r>
            <a:r>
              <a:rPr lang="es-MX" sz="1600" dirty="0"/>
              <a:t> a 0.</a:t>
            </a:r>
          </a:p>
          <a:p>
            <a:endParaRPr lang="es-MX" sz="1600" dirty="0"/>
          </a:p>
          <a:p>
            <a:pPr algn="just"/>
            <a:r>
              <a:rPr lang="es-MX" sz="1600" dirty="0"/>
              <a:t>Si tipo de plan es </a:t>
            </a:r>
            <a:r>
              <a:rPr lang="es-MX" sz="1600" b="1" dirty="0"/>
              <a:t>igual</a:t>
            </a:r>
            <a:r>
              <a:rPr lang="es-MX" sz="1600" dirty="0"/>
              <a:t> a rentas (clave 05) entonces la </a:t>
            </a:r>
            <a:r>
              <a:rPr lang="es-MX" sz="1600" b="1" dirty="0"/>
              <a:t>suma</a:t>
            </a:r>
            <a:r>
              <a:rPr lang="es-MX" sz="1600" dirty="0"/>
              <a:t> </a:t>
            </a:r>
            <a:r>
              <a:rPr lang="es-MX" sz="1600" b="1" dirty="0"/>
              <a:t>asegurada</a:t>
            </a:r>
            <a:r>
              <a:rPr lang="es-MX" sz="1600" dirty="0"/>
              <a:t> es </a:t>
            </a:r>
            <a:r>
              <a:rPr lang="es-MX" sz="1600" b="1" dirty="0"/>
              <a:t>igual</a:t>
            </a:r>
            <a:r>
              <a:rPr lang="es-MX" sz="1600" dirty="0"/>
              <a:t> a 0.</a:t>
            </a:r>
          </a:p>
          <a:p>
            <a:endParaRPr lang="es-MX" sz="1600" dirty="0"/>
          </a:p>
          <a:p>
            <a:pPr algn="just"/>
            <a:r>
              <a:rPr lang="es-MX" sz="1600" dirty="0"/>
              <a:t>Si estatus es </a:t>
            </a:r>
            <a:r>
              <a:rPr lang="es-MX" sz="1600" b="1" dirty="0"/>
              <a:t>distinto</a:t>
            </a:r>
            <a:r>
              <a:rPr lang="es-MX" sz="1600" dirty="0"/>
              <a:t> de cancelada (clave 3), Baja por muerte, invalidez o incapacidad (clave 4) o Rescatada (clave 5) entonces la </a:t>
            </a:r>
            <a:r>
              <a:rPr lang="es-MX" sz="1600" b="1" dirty="0"/>
              <a:t>suma</a:t>
            </a:r>
            <a:r>
              <a:rPr lang="es-MX" sz="1600" dirty="0"/>
              <a:t> </a:t>
            </a:r>
            <a:r>
              <a:rPr lang="es-MX" sz="1600" b="1" dirty="0"/>
              <a:t>asegurada</a:t>
            </a:r>
            <a:r>
              <a:rPr lang="es-MX" sz="1600" dirty="0"/>
              <a:t> debe ser </a:t>
            </a:r>
            <a:r>
              <a:rPr lang="es-MX" sz="1600" b="1" dirty="0"/>
              <a:t>mayor</a:t>
            </a:r>
            <a:r>
              <a:rPr lang="es-MX" sz="1600" dirty="0"/>
              <a:t> a 0.</a:t>
            </a:r>
          </a:p>
          <a:p>
            <a:pPr marL="342900" indent="-342900"/>
            <a:endParaRPr lang="es-MX" sz="1600" dirty="0"/>
          </a:p>
          <a:p>
            <a:pPr marL="342900" indent="-342900"/>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57</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Suma asegurada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32745637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630478" y="1323691"/>
            <a:ext cx="6115957" cy="3539684"/>
          </a:xfrm>
          <a:prstGeom prst="rect">
            <a:avLst/>
          </a:prstGeom>
        </p:spPr>
        <p:txBody>
          <a:bodyPr spcFirstLastPara="1" wrap="square" lIns="0" tIns="0" rIns="0" bIns="0" anchor="t" anchorCtr="0">
            <a:noAutofit/>
          </a:bodyPr>
          <a:lstStyle/>
          <a:p>
            <a:r>
              <a:rPr lang="es-MX" sz="1800" dirty="0"/>
              <a:t>Si la suma asegurada es </a:t>
            </a:r>
            <a:r>
              <a:rPr lang="es-MX" sz="1800" b="1" dirty="0"/>
              <a:t>mayor</a:t>
            </a:r>
            <a:r>
              <a:rPr lang="es-MX" sz="1800" dirty="0"/>
              <a:t> a 0 entonces la </a:t>
            </a:r>
            <a:r>
              <a:rPr lang="es-MX" sz="1800" b="1" dirty="0"/>
              <a:t>prima emitida </a:t>
            </a:r>
            <a:r>
              <a:rPr lang="es-MX" sz="1800" dirty="0"/>
              <a:t>es </a:t>
            </a:r>
            <a:r>
              <a:rPr lang="es-MX" sz="1800" b="1" dirty="0"/>
              <a:t>menor</a:t>
            </a:r>
            <a:r>
              <a:rPr lang="es-MX" sz="1800"/>
              <a:t> a la suma asegurada.</a:t>
            </a:r>
            <a:endParaRPr lang="es-MX" sz="1800" dirty="0"/>
          </a:p>
          <a:p>
            <a:endParaRPr lang="es-MX" sz="1800" dirty="0"/>
          </a:p>
          <a:p>
            <a:pPr algn="just"/>
            <a:r>
              <a:rPr lang="es-MX" sz="1800" dirty="0"/>
              <a:t>Si la fecha de emisión es </a:t>
            </a:r>
            <a:r>
              <a:rPr lang="es-MX" sz="1800" b="1" dirty="0"/>
              <a:t>igual</a:t>
            </a:r>
            <a:r>
              <a:rPr lang="es-MX" sz="1800"/>
              <a:t> al año de reporte </a:t>
            </a:r>
            <a:r>
              <a:rPr lang="es-MX" sz="1800" dirty="0"/>
              <a:t>y el estatus es </a:t>
            </a:r>
            <a:r>
              <a:rPr lang="es-MX" sz="1800" b="1" dirty="0"/>
              <a:t>distinto</a:t>
            </a:r>
            <a:r>
              <a:rPr lang="es-MX" sz="1800" dirty="0"/>
              <a:t> de cancelada (clave 3) entonces la </a:t>
            </a:r>
            <a:r>
              <a:rPr lang="es-MX" sz="1800" b="1" dirty="0"/>
              <a:t>prima emitida</a:t>
            </a:r>
            <a:r>
              <a:rPr lang="es-MX" sz="1800" dirty="0"/>
              <a:t> es </a:t>
            </a:r>
            <a:r>
              <a:rPr lang="es-MX" sz="1800" b="1" dirty="0"/>
              <a:t>mayor</a:t>
            </a:r>
            <a:r>
              <a:rPr lang="es-MX" sz="1800" dirty="0"/>
              <a:t> a 0.</a:t>
            </a:r>
          </a:p>
          <a:p>
            <a:pPr algn="just">
              <a:lnSpc>
                <a:spcPct val="114999"/>
              </a:lnSpc>
            </a:pPr>
            <a:endParaRPr lang="es-MX" sz="1800" dirty="0"/>
          </a:p>
          <a:p>
            <a:pPr algn="just">
              <a:lnSpc>
                <a:spcPct val="114999"/>
              </a:lnSpc>
            </a:pPr>
            <a:r>
              <a:rPr lang="es-MX" sz="1800"/>
              <a:t>Si la fecha de emisión es </a:t>
            </a:r>
            <a:r>
              <a:rPr lang="es-MX" sz="1800" b="1"/>
              <a:t>igual</a:t>
            </a:r>
            <a:r>
              <a:rPr lang="es-MX" sz="1800"/>
              <a:t> al año de reporte y la moneda es nacional entonces la </a:t>
            </a:r>
            <a:r>
              <a:rPr lang="es-MX" sz="1800" b="1"/>
              <a:t>prima emitida</a:t>
            </a:r>
            <a:r>
              <a:rPr lang="es-MX" sz="1800"/>
              <a:t> es </a:t>
            </a:r>
            <a:r>
              <a:rPr lang="es-MX" sz="1800" b="1"/>
              <a:t>mayor o igual</a:t>
            </a:r>
            <a:r>
              <a:rPr lang="es-MX" sz="1800" dirty="0"/>
              <a:t> a 0.</a:t>
            </a:r>
          </a:p>
          <a:p>
            <a:pPr algn="just">
              <a:lnSpc>
                <a:spcPct val="114999"/>
              </a:lnSpc>
            </a:pPr>
            <a:endParaRPr lang="es-MX" sz="1800" dirty="0"/>
          </a:p>
          <a:p>
            <a:endParaRPr lang="es-MX" dirty="0"/>
          </a:p>
          <a:p>
            <a:pPr marL="342900" indent="-342900"/>
            <a:endParaRPr lang="es-MX" dirty="0"/>
          </a:p>
          <a:p>
            <a:pPr marL="342900" indent="-342900"/>
            <a:endParaRPr lang="es-ES"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58</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Prima emitida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50655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630475" y="1323692"/>
            <a:ext cx="5983438" cy="3539684"/>
          </a:xfrm>
          <a:prstGeom prst="rect">
            <a:avLst/>
          </a:prstGeom>
        </p:spPr>
        <p:txBody>
          <a:bodyPr spcFirstLastPara="1" wrap="square" lIns="0" tIns="0" rIns="0" bIns="0" anchor="t" anchorCtr="0">
            <a:noAutofit/>
          </a:bodyPr>
          <a:lstStyle/>
          <a:p>
            <a:pPr marL="0" indent="0" algn="just">
              <a:spcAft>
                <a:spcPts val="300"/>
              </a:spcAft>
              <a:buNone/>
            </a:pPr>
            <a:r>
              <a:rPr lang="es-MX" sz="1300" dirty="0">
                <a:effectLst/>
                <a:latin typeface="Soberana Sans"/>
                <a:ea typeface="Times New Roman" panose="02020603050405020304" pitchFamily="18" charset="0"/>
              </a:rPr>
              <a:t>Se registrará el número de meses estipulados en la póliza que deben transcurrir desde la fecha en que sucedió o se diagnosticó la cobertura </a:t>
            </a:r>
            <a:r>
              <a:rPr lang="es-MX" sz="1300">
                <a:effectLst/>
                <a:latin typeface="Soberana Sans"/>
                <a:ea typeface="Times New Roman" panose="02020603050405020304" pitchFamily="18" charset="0"/>
              </a:rPr>
              <a:t>protegida para poder iniciar el trámite de reclamación.</a:t>
            </a:r>
            <a:endParaRPr lang="es-MX" sz="1300" dirty="0">
              <a:effectLst/>
              <a:latin typeface="Soberana Sans"/>
              <a:ea typeface="Times New Roman" panose="02020603050405020304" pitchFamily="18" charset="0"/>
            </a:endParaRPr>
          </a:p>
          <a:p>
            <a:pPr marL="0" indent="0" algn="just">
              <a:spcAft>
                <a:spcPts val="300"/>
              </a:spcAft>
              <a:buNone/>
            </a:pPr>
            <a:endParaRPr lang="es-MX" sz="1300" dirty="0">
              <a:latin typeface="Soberana Sans"/>
              <a:ea typeface="Times New Roman" panose="02020603050405020304" pitchFamily="18" charset="0"/>
            </a:endParaRPr>
          </a:p>
          <a:p>
            <a:pPr marL="0" indent="0" algn="just">
              <a:lnSpc>
                <a:spcPct val="114999"/>
              </a:lnSpc>
              <a:spcAft>
                <a:spcPts val="300"/>
              </a:spcAft>
              <a:buNone/>
            </a:pPr>
            <a:r>
              <a:rPr lang="es-MX" sz="1300">
                <a:effectLst/>
                <a:latin typeface="Soberana Sans"/>
                <a:ea typeface="Times New Roman" panose="02020603050405020304" pitchFamily="18" charset="0"/>
              </a:rPr>
              <a:t>Cuando se presenten periodos de espera, menores o iguales a un mes, </a:t>
            </a:r>
            <a:r>
              <a:rPr lang="es-MX" sz="1300" dirty="0">
                <a:effectLst/>
                <a:latin typeface="Soberana Sans"/>
                <a:ea typeface="Times New Roman" panose="02020603050405020304" pitchFamily="18" charset="0"/>
              </a:rPr>
              <a:t>se reportará un mes y en caso de que el número de días sea mayor a un mes, deberán redondearse al mes que corresponda.</a:t>
            </a:r>
            <a:endParaRPr lang="es-MX" sz="1300">
              <a:latin typeface="Soberana Sans"/>
            </a:endParaRPr>
          </a:p>
          <a:p>
            <a:endParaRPr lang="es-MX" sz="1400" dirty="0"/>
          </a:p>
          <a:p>
            <a:r>
              <a:rPr lang="es-MX" sz="1400" dirty="0"/>
              <a:t>El </a:t>
            </a:r>
            <a:r>
              <a:rPr lang="es-MX" sz="1400" b="1"/>
              <a:t>periodo de espera </a:t>
            </a:r>
            <a:r>
              <a:rPr lang="es-MX" sz="1400"/>
              <a:t>debe ser</a:t>
            </a:r>
            <a:r>
              <a:rPr lang="es-MX" sz="1400" b="1" dirty="0"/>
              <a:t> mayor</a:t>
            </a:r>
            <a:r>
              <a:rPr lang="es-MX" sz="1400" dirty="0"/>
              <a:t> o </a:t>
            </a:r>
            <a:r>
              <a:rPr lang="es-MX" sz="1400" b="1" dirty="0"/>
              <a:t>igual</a:t>
            </a:r>
            <a:r>
              <a:rPr lang="es-MX" sz="1400" dirty="0"/>
              <a:t> a 0.</a:t>
            </a:r>
          </a:p>
          <a:p>
            <a:endParaRPr lang="es-MX" sz="1400" dirty="0"/>
          </a:p>
          <a:p>
            <a:pPr algn="just"/>
            <a:r>
              <a:rPr lang="es-MX" sz="1400" dirty="0"/>
              <a:t>Si el </a:t>
            </a:r>
            <a:r>
              <a:rPr lang="es-MX" sz="1400" b="1" dirty="0"/>
              <a:t>periodo de espera</a:t>
            </a:r>
            <a:r>
              <a:rPr lang="es-MX" sz="1400" dirty="0"/>
              <a:t> es </a:t>
            </a:r>
            <a:r>
              <a:rPr lang="es-MX" sz="1400" b="1" dirty="0"/>
              <a:t>mayor</a:t>
            </a:r>
            <a:r>
              <a:rPr lang="es-MX" sz="1400" dirty="0"/>
              <a:t> a 0 entonces la cobertura debe ser </a:t>
            </a:r>
            <a:r>
              <a:rPr lang="es-MX" sz="1400" b="1" dirty="0">
                <a:solidFill>
                  <a:schemeClr val="tx1"/>
                </a:solidFill>
              </a:rPr>
              <a:t>igual</a:t>
            </a:r>
            <a:r>
              <a:rPr lang="es-MX" sz="1400"/>
              <a:t> a Invalidez (clave 05), Desempleo/ </a:t>
            </a:r>
            <a:r>
              <a:rPr lang="es-MX" sz="1400" dirty="0"/>
              <a:t>Incapacidad temporal </a:t>
            </a:r>
            <a:r>
              <a:rPr lang="es-MX" sz="1400"/>
              <a:t>(clave 07) o Enfermedad grave (clave 13)</a:t>
            </a:r>
          </a:p>
          <a:p>
            <a:endParaRPr lang="es-MX" sz="1400" dirty="0"/>
          </a:p>
          <a:p>
            <a:pPr marL="342900" indent="-342900"/>
            <a:endParaRPr lang="es-MX" sz="1400" dirty="0"/>
          </a:p>
          <a:p>
            <a:pPr marL="342900" indent="-342900"/>
            <a:endParaRPr sz="14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59</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Periodo de espera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54616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indent="0" algn="just">
              <a:buNone/>
            </a:pPr>
            <a:r>
              <a:rPr lang="es-MX" dirty="0"/>
              <a:t>Se identificará cada registro con el número de póliza que la propia Institución le haya asignado a cada uno de los certificados. Dicho número deberá guardar consistencia con el archivo actual y futuro de emisión y siniestros.</a:t>
            </a:r>
            <a:endParaRPr lang="es-ES"/>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Número de póliza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1584273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15"/>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Siniestros</a:t>
            </a:r>
            <a:endParaRPr dirty="0"/>
          </a:p>
        </p:txBody>
      </p:sp>
      <p:sp>
        <p:nvSpPr>
          <p:cNvPr id="90" name="Google Shape;90;p15"/>
          <p:cNvSpPr txBox="1">
            <a:spLocks noGrp="1"/>
          </p:cNvSpPr>
          <p:nvPr>
            <p:ph type="subTitle" idx="1"/>
          </p:nvPr>
        </p:nvSpPr>
        <p:spPr>
          <a:xfrm>
            <a:off x="691025" y="2716081"/>
            <a:ext cx="5056632" cy="2152802"/>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s-MX" dirty="0">
                <a:solidFill>
                  <a:schemeClr val="bg1"/>
                </a:solidFill>
              </a:rPr>
              <a:t>En este archivo se </a:t>
            </a:r>
            <a:r>
              <a:rPr lang="es-MX" b="1" dirty="0">
                <a:solidFill>
                  <a:schemeClr val="bg1"/>
                </a:solidFill>
              </a:rPr>
              <a:t>reportarán los certificados</a:t>
            </a:r>
            <a:r>
              <a:rPr lang="es-MX" dirty="0">
                <a:solidFill>
                  <a:schemeClr val="bg1"/>
                </a:solidFill>
              </a:rPr>
              <a:t>, tanto del ejercicio que se </a:t>
            </a:r>
            <a:r>
              <a:rPr lang="es-MX" b="1" dirty="0">
                <a:solidFill>
                  <a:schemeClr val="bg1"/>
                </a:solidFill>
              </a:rPr>
              <a:t>reporta como de ejercicios anteriores</a:t>
            </a:r>
            <a:r>
              <a:rPr lang="es-MX" dirty="0">
                <a:solidFill>
                  <a:schemeClr val="bg1"/>
                </a:solidFill>
              </a:rPr>
              <a:t>, que hayan realizado una </a:t>
            </a:r>
            <a:r>
              <a:rPr lang="es-MX" b="1" dirty="0">
                <a:solidFill>
                  <a:schemeClr val="bg1"/>
                </a:solidFill>
              </a:rPr>
              <a:t>reclamación durante el período de reporte</a:t>
            </a:r>
            <a:r>
              <a:rPr lang="es-MX" dirty="0">
                <a:solidFill>
                  <a:schemeClr val="bg1"/>
                </a:solidFill>
              </a:rPr>
              <a:t> o que hayan </a:t>
            </a:r>
            <a:r>
              <a:rPr lang="es-MX" b="1" dirty="0">
                <a:solidFill>
                  <a:schemeClr val="bg1"/>
                </a:solidFill>
              </a:rPr>
              <a:t>presentado un movimiento en el ejercicio del reporte</a:t>
            </a:r>
            <a:r>
              <a:rPr lang="es-MX" dirty="0">
                <a:solidFill>
                  <a:schemeClr val="bg1"/>
                </a:solidFill>
              </a:rPr>
              <a:t> sin importar la fecha en que se realizó la reclamación. Se debe mantener consistencia en el número de póliza, número de certificado y número de siniestro aun cuando el mismo asegurado ahora cuente con otro número de póliza para otro ejercicio.</a:t>
            </a:r>
          </a:p>
        </p:txBody>
      </p:sp>
      <p:pic>
        <p:nvPicPr>
          <p:cNvPr id="7" name="Imagen 6">
            <a:extLst>
              <a:ext uri="{FF2B5EF4-FFF2-40B4-BE49-F238E27FC236}">
                <a16:creationId xmlns:a16="http://schemas.microsoft.com/office/drawing/2014/main" id="{84713F90-F8AD-4536-8306-92063640E100}"/>
              </a:ext>
            </a:extLst>
          </p:cNvPr>
          <p:cNvPicPr>
            <a:picLocks noChangeAspect="1"/>
          </p:cNvPicPr>
          <p:nvPr/>
        </p:nvPicPr>
        <p:blipFill>
          <a:blip r:embed="rId3">
            <a:clrChange>
              <a:clrFrom>
                <a:srgbClr val="EEEEEE"/>
              </a:clrFrom>
              <a:clrTo>
                <a:srgbClr val="EEEEEE">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4444" l="5556" r="95000">
                        <a14:foregroundMark x1="9444" y1="35833" x2="9444" y2="35833"/>
                        <a14:foregroundMark x1="7500" y1="35833" x2="7500" y2="35833"/>
                        <a14:foregroundMark x1="5833" y1="35833" x2="5833" y2="35833"/>
                        <a14:foregroundMark x1="94444" y1="34722" x2="94444" y2="34722"/>
                        <a14:foregroundMark x1="94444" y1="35278" x2="95000" y2="44722"/>
                        <a14:foregroundMark x1="50000" y1="91389" x2="50000" y2="91389"/>
                        <a14:foregroundMark x1="51944" y1="93333" x2="54722" y2="94444"/>
                        <a14:foregroundMark x1="67500" y1="62222" x2="67500" y2="62222"/>
                      </a14:backgroundRemoval>
                    </a14:imgEffect>
                    <a14:imgEffect>
                      <a14:brightnessContrast bright="40000"/>
                    </a14:imgEffect>
                  </a14:imgLayer>
                </a14:imgProps>
              </a:ext>
            </a:extLst>
          </a:blip>
          <a:stretch>
            <a:fillRect/>
          </a:stretch>
        </p:blipFill>
        <p:spPr>
          <a:xfrm>
            <a:off x="8259307" y="4246483"/>
            <a:ext cx="825910" cy="825910"/>
          </a:xfrm>
          <a:prstGeom prst="rect">
            <a:avLst/>
          </a:prstGeom>
        </p:spPr>
      </p:pic>
      <p:pic>
        <p:nvPicPr>
          <p:cNvPr id="4" name="Gráfico 3" descr="Bar chart con relleno sólido">
            <a:extLst>
              <a:ext uri="{FF2B5EF4-FFF2-40B4-BE49-F238E27FC236}">
                <a16:creationId xmlns:a16="http://schemas.microsoft.com/office/drawing/2014/main" id="{41F9D725-1DEC-41A5-B828-7BFC93747A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4594" y="1056458"/>
            <a:ext cx="2653393" cy="2653393"/>
          </a:xfrm>
          <a:prstGeom prst="rect">
            <a:avLst/>
          </a:prstGeom>
        </p:spPr>
      </p:pic>
    </p:spTree>
    <p:extLst>
      <p:ext uri="{BB962C8B-B14F-4D97-AF65-F5344CB8AC3E}">
        <p14:creationId xmlns:p14="http://schemas.microsoft.com/office/powerpoint/2010/main" val="2655569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br>
              <a:rPr lang="es-MX" sz="1600" dirty="0"/>
            </a:br>
            <a:br>
              <a:rPr lang="es-MX" sz="1600" dirty="0"/>
            </a:br>
            <a:endParaRPr sz="1600" dirty="0"/>
          </a:p>
        </p:txBody>
      </p:sp>
      <p:sp>
        <p:nvSpPr>
          <p:cNvPr id="110" name="Google Shape;110;p18"/>
          <p:cNvSpPr txBox="1">
            <a:spLocks noGrp="1"/>
          </p:cNvSpPr>
          <p:nvPr>
            <p:ph type="body" idx="1"/>
          </p:nvPr>
        </p:nvSpPr>
        <p:spPr>
          <a:xfrm>
            <a:off x="2671560" y="1087140"/>
            <a:ext cx="5917862" cy="3539684"/>
          </a:xfrm>
          <a:prstGeom prst="rect">
            <a:avLst/>
          </a:prstGeom>
        </p:spPr>
        <p:txBody>
          <a:bodyPr spcFirstLastPara="1" wrap="square" lIns="0" tIns="0" rIns="0" bIns="0" anchor="t" anchorCtr="0">
            <a:noAutofit/>
          </a:bodyPr>
          <a:lstStyle/>
          <a:p>
            <a:pPr marL="101600" indent="0" algn="just">
              <a:buNone/>
            </a:pPr>
            <a:r>
              <a:rPr lang="es-MX" sz="1600" dirty="0"/>
              <a:t>Se identificará cada registro con el número de póliza que la propia Institución le haya asignado a cada uno de los certificados. Dicho número deberá guardar consistencia con el archivo actual y futuro de emisión y siniestros.</a:t>
            </a:r>
            <a:endParaRPr lang="es-ES"/>
          </a:p>
          <a:p>
            <a:pPr marL="101600" indent="0">
              <a:buNone/>
            </a:pPr>
            <a:endParaRPr lang="es-MX" sz="1600" dirty="0"/>
          </a:p>
          <a:p>
            <a:endParaRPr lang="es-MX" sz="1600" dirty="0"/>
          </a:p>
          <a:p>
            <a:pPr algn="just"/>
            <a:r>
              <a:rPr lang="es-MX" sz="1600" dirty="0"/>
              <a:t>Si la fecha de ocurrencia de siniestro es </a:t>
            </a:r>
            <a:r>
              <a:rPr lang="es-MX" sz="1600" b="1" dirty="0"/>
              <a:t>igual</a:t>
            </a:r>
            <a:r>
              <a:rPr lang="es-MX" sz="1600"/>
              <a:t> al año reporte </a:t>
            </a:r>
            <a:r>
              <a:rPr lang="es-MX" sz="1600" dirty="0"/>
              <a:t>entonces el </a:t>
            </a:r>
            <a:r>
              <a:rPr lang="es-MX" sz="1600" b="1"/>
              <a:t>número de póliza  </a:t>
            </a:r>
            <a:r>
              <a:rPr lang="es-MX" sz="1600"/>
              <a:t>y</a:t>
            </a:r>
            <a:r>
              <a:rPr lang="es-MX" sz="1600" dirty="0"/>
              <a:t> el </a:t>
            </a:r>
            <a:r>
              <a:rPr lang="es-MX" sz="1600" b="1" dirty="0"/>
              <a:t>número de </a:t>
            </a:r>
            <a:r>
              <a:rPr lang="es-MX" sz="1600" b="1"/>
              <a:t>certificado</a:t>
            </a:r>
            <a:r>
              <a:rPr lang="es-MX" sz="1600"/>
              <a:t> deben estar reportado en datos </a:t>
            </a:r>
            <a:r>
              <a:rPr lang="es-MX" sz="1600" dirty="0"/>
              <a:t>generales.</a:t>
            </a:r>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61</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Número de póliza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24630422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671560" y="1087140"/>
            <a:ext cx="5917862" cy="3539684"/>
          </a:xfrm>
          <a:prstGeom prst="rect">
            <a:avLst/>
          </a:prstGeom>
        </p:spPr>
        <p:txBody>
          <a:bodyPr spcFirstLastPara="1" wrap="square" lIns="0" tIns="0" rIns="0" bIns="0" anchor="t" anchorCtr="0">
            <a:noAutofit/>
          </a:bodyPr>
          <a:lstStyle/>
          <a:p>
            <a:pPr marL="101600" indent="0" algn="just">
              <a:buNone/>
            </a:pPr>
            <a:r>
              <a:rPr lang="es-MX" sz="1600" dirty="0"/>
              <a:t>Se reportará el número de siniestro asignado a la reclamación. El número de siniestro es único y no podrá repetirse dentro de </a:t>
            </a:r>
            <a:r>
              <a:rPr lang="es-MX" sz="1600"/>
              <a:t>una misma póliza. </a:t>
            </a:r>
            <a:endParaRPr lang="es-MX" sz="1600" dirty="0"/>
          </a:p>
          <a:p>
            <a:pPr marL="101600" indent="0" algn="just">
              <a:buNone/>
            </a:pPr>
            <a:endParaRPr lang="es-MX" sz="1600" dirty="0"/>
          </a:p>
          <a:p>
            <a:pPr marL="101600" indent="0" algn="just">
              <a:buNone/>
            </a:pPr>
            <a:r>
              <a:rPr lang="es-MX" sz="1600" dirty="0"/>
              <a:t>En el caso de vencimientos se reportará como número de siniestro el número de certificado.</a:t>
            </a:r>
          </a:p>
          <a:p>
            <a:pPr marL="342900" indent="-342900"/>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62</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Número de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350668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671560" y="1087140"/>
            <a:ext cx="5917862" cy="3539684"/>
          </a:xfrm>
          <a:prstGeom prst="rect">
            <a:avLst/>
          </a:prstGeom>
        </p:spPr>
        <p:txBody>
          <a:bodyPr spcFirstLastPara="1" wrap="square" lIns="0" tIns="0" rIns="0" bIns="0" anchor="t" anchorCtr="0">
            <a:noAutofit/>
          </a:bodyPr>
          <a:lstStyle/>
          <a:p>
            <a:pPr marL="101600" indent="0">
              <a:buNone/>
            </a:pPr>
            <a:r>
              <a:rPr lang="es-MX" sz="1600" dirty="0"/>
              <a:t>El valor de la variable debe estar en el catálogo de </a:t>
            </a:r>
            <a:r>
              <a:rPr lang="es-MX" sz="1600" b="1" dirty="0"/>
              <a:t>Cobertura</a:t>
            </a:r>
            <a:r>
              <a:rPr lang="es-MX" sz="1600" dirty="0"/>
              <a:t>.</a:t>
            </a:r>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63</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Cobertura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19BF7817-8750-465D-974A-9353F7B65B80}"/>
              </a:ext>
            </a:extLst>
          </p:cNvPr>
          <p:cNvGraphicFramePr>
            <a:graphicFrameLocks noGrp="1"/>
          </p:cNvGraphicFramePr>
          <p:nvPr>
            <p:extLst>
              <p:ext uri="{D42A27DB-BD31-4B8C-83A1-F6EECF244321}">
                <p14:modId xmlns:p14="http://schemas.microsoft.com/office/powerpoint/2010/main" val="993958691"/>
              </p:ext>
            </p:extLst>
          </p:nvPr>
        </p:nvGraphicFramePr>
        <p:xfrm>
          <a:off x="2843494" y="1705520"/>
          <a:ext cx="5782346" cy="2650609"/>
        </p:xfrm>
        <a:graphic>
          <a:graphicData uri="http://schemas.openxmlformats.org/drawingml/2006/table">
            <a:tbl>
              <a:tblPr>
                <a:tableStyleId>{E8B1032C-EA38-4F05-BA0D-38AFFFC7BED3}</a:tableStyleId>
              </a:tblPr>
              <a:tblGrid>
                <a:gridCol w="1913823">
                  <a:extLst>
                    <a:ext uri="{9D8B030D-6E8A-4147-A177-3AD203B41FA5}">
                      <a16:colId xmlns:a16="http://schemas.microsoft.com/office/drawing/2014/main" val="1421074318"/>
                    </a:ext>
                  </a:extLst>
                </a:gridCol>
                <a:gridCol w="3868523">
                  <a:extLst>
                    <a:ext uri="{9D8B030D-6E8A-4147-A177-3AD203B41FA5}">
                      <a16:colId xmlns:a16="http://schemas.microsoft.com/office/drawing/2014/main" val="4188796089"/>
                    </a:ext>
                  </a:extLst>
                </a:gridCol>
              </a:tblGrid>
              <a:tr h="175452">
                <a:tc>
                  <a:txBody>
                    <a:bodyPr/>
                    <a:lstStyle/>
                    <a:p>
                      <a:pPr indent="182880" algn="ctr">
                        <a:lnSpc>
                          <a:spcPts val="1150"/>
                        </a:lnSpc>
                        <a:spcAft>
                          <a:spcPts val="505"/>
                        </a:spcAft>
                      </a:pPr>
                      <a:r>
                        <a:rPr lang="es-ES" sz="1100" b="1" dirty="0">
                          <a:effectLst/>
                        </a:rPr>
                        <a:t>Clave</a:t>
                      </a:r>
                      <a:endParaRPr lang="es-MX" sz="1100" dirty="0">
                        <a:effectLst/>
                        <a:latin typeface="Arial" panose="020B0604020202020204" pitchFamily="34" charset="0"/>
                        <a:ea typeface="Times New Roman" panose="02020603050405020304" pitchFamily="18" charset="0"/>
                      </a:endParaRPr>
                    </a:p>
                  </a:txBody>
                  <a:tcPr marL="44450" marR="44450" marT="0" marB="0">
                    <a:solidFill>
                      <a:schemeClr val="bg2">
                        <a:lumMod val="40000"/>
                        <a:lumOff val="60000"/>
                      </a:schemeClr>
                    </a:solidFill>
                  </a:tcPr>
                </a:tc>
                <a:tc>
                  <a:txBody>
                    <a:bodyPr/>
                    <a:lstStyle/>
                    <a:p>
                      <a:pPr indent="182880" algn="ctr">
                        <a:lnSpc>
                          <a:spcPts val="1150"/>
                        </a:lnSpc>
                        <a:spcAft>
                          <a:spcPts val="505"/>
                        </a:spcAft>
                      </a:pPr>
                      <a:r>
                        <a:rPr lang="es-ES" sz="1100" b="1" dirty="0">
                          <a:effectLst/>
                        </a:rPr>
                        <a:t>Cobertura</a:t>
                      </a:r>
                      <a:endParaRPr lang="es-MX" sz="1100" dirty="0">
                        <a:effectLst/>
                        <a:latin typeface="Arial" panose="020B0604020202020204" pitchFamily="34" charset="0"/>
                        <a:ea typeface="Times New Roman" panose="02020603050405020304" pitchFamily="18" charset="0"/>
                      </a:endParaRPr>
                    </a:p>
                  </a:txBody>
                  <a:tcPr marL="44450" marR="44450" marT="0" marB="0">
                    <a:solidFill>
                      <a:schemeClr val="bg2">
                        <a:lumMod val="40000"/>
                        <a:lumOff val="60000"/>
                      </a:schemeClr>
                    </a:solidFill>
                  </a:tcPr>
                </a:tc>
                <a:extLst>
                  <a:ext uri="{0D108BD9-81ED-4DB2-BD59-A6C34878D82A}">
                    <a16:rowId xmlns:a16="http://schemas.microsoft.com/office/drawing/2014/main" val="1202786904"/>
                  </a:ext>
                </a:extLst>
              </a:tr>
              <a:tr h="176797">
                <a:tc>
                  <a:txBody>
                    <a:bodyPr/>
                    <a:lstStyle/>
                    <a:p>
                      <a:pPr algn="ctr"/>
                      <a:r>
                        <a:rPr lang="es-ES" sz="1100">
                          <a:effectLst/>
                        </a:rPr>
                        <a:t>01</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Fallecimiento</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889149030"/>
                  </a:ext>
                </a:extLst>
              </a:tr>
              <a:tr h="176797">
                <a:tc>
                  <a:txBody>
                    <a:bodyPr/>
                    <a:lstStyle/>
                    <a:p>
                      <a:pPr algn="ctr"/>
                      <a:r>
                        <a:rPr lang="es-ES" sz="1100">
                          <a:effectLst/>
                        </a:rPr>
                        <a:t>02</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Pérdidas Orgánicas</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387302438"/>
                  </a:ext>
                </a:extLst>
              </a:tr>
              <a:tr h="176797">
                <a:tc>
                  <a:txBody>
                    <a:bodyPr/>
                    <a:lstStyle/>
                    <a:p>
                      <a:pPr algn="ctr"/>
                      <a:r>
                        <a:rPr lang="es-ES" sz="1100">
                          <a:effectLst/>
                        </a:rPr>
                        <a:t>03</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Muerte accidental (Doble indemnización)</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247768886"/>
                  </a:ext>
                </a:extLst>
              </a:tr>
              <a:tr h="176797">
                <a:tc>
                  <a:txBody>
                    <a:bodyPr/>
                    <a:lstStyle/>
                    <a:p>
                      <a:pPr algn="ctr"/>
                      <a:r>
                        <a:rPr lang="es-ES" sz="1100">
                          <a:effectLst/>
                        </a:rPr>
                        <a:t>04</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Muerte colectiva (Triple indemnización)</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96878947"/>
                  </a:ext>
                </a:extLst>
              </a:tr>
              <a:tr h="176797">
                <a:tc>
                  <a:txBody>
                    <a:bodyPr/>
                    <a:lstStyle/>
                    <a:p>
                      <a:pPr algn="ctr"/>
                      <a:r>
                        <a:rPr lang="es-ES" sz="1100">
                          <a:effectLst/>
                        </a:rPr>
                        <a:t>05</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Invalidez total y permanente</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446517992"/>
                  </a:ext>
                </a:extLst>
              </a:tr>
              <a:tr h="176797">
                <a:tc>
                  <a:txBody>
                    <a:bodyPr/>
                    <a:lstStyle/>
                    <a:p>
                      <a:pPr algn="ctr"/>
                      <a:r>
                        <a:rPr lang="es-ES" sz="1100">
                          <a:effectLst/>
                        </a:rPr>
                        <a:t>06</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Gastos funerarios</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559418606"/>
                  </a:ext>
                </a:extLst>
              </a:tr>
              <a:tr h="176797">
                <a:tc>
                  <a:txBody>
                    <a:bodyPr/>
                    <a:lstStyle/>
                    <a:p>
                      <a:pPr algn="ctr"/>
                      <a:r>
                        <a:rPr lang="es-ES" sz="1100">
                          <a:effectLst/>
                        </a:rPr>
                        <a:t>07</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Desempleo/Incapacidad temporal</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896930332"/>
                  </a:ext>
                </a:extLst>
              </a:tr>
              <a:tr h="176797">
                <a:tc>
                  <a:txBody>
                    <a:bodyPr/>
                    <a:lstStyle/>
                    <a:p>
                      <a:pPr algn="ctr"/>
                      <a:r>
                        <a:rPr lang="es-ES" sz="1100">
                          <a:effectLst/>
                        </a:rPr>
                        <a:t>08</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Asistencias</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873943989"/>
                  </a:ext>
                </a:extLst>
              </a:tr>
              <a:tr h="176797">
                <a:tc>
                  <a:txBody>
                    <a:bodyPr/>
                    <a:lstStyle/>
                    <a:p>
                      <a:pPr algn="ctr"/>
                      <a:r>
                        <a:rPr lang="es-ES" sz="1100">
                          <a:effectLst/>
                        </a:rPr>
                        <a:t>09</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Sobrevivencia</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235961626"/>
                  </a:ext>
                </a:extLst>
              </a:tr>
              <a:tr h="176797">
                <a:tc>
                  <a:txBody>
                    <a:bodyPr/>
                    <a:lstStyle/>
                    <a:p>
                      <a:pPr algn="ctr"/>
                      <a:r>
                        <a:rPr lang="es-ES" sz="1100">
                          <a:effectLst/>
                        </a:rPr>
                        <a:t>10</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Exención de pago de prima</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306715151"/>
                  </a:ext>
                </a:extLst>
              </a:tr>
              <a:tr h="176797">
                <a:tc>
                  <a:txBody>
                    <a:bodyPr/>
                    <a:lstStyle/>
                    <a:p>
                      <a:pPr algn="ctr"/>
                      <a:r>
                        <a:rPr lang="es-ES" sz="1100">
                          <a:effectLst/>
                        </a:rPr>
                        <a:t>11</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Ahorro / inversión</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788862651"/>
                  </a:ext>
                </a:extLst>
              </a:tr>
              <a:tr h="176797">
                <a:tc>
                  <a:txBody>
                    <a:bodyPr/>
                    <a:lstStyle/>
                    <a:p>
                      <a:pPr algn="ctr"/>
                      <a:r>
                        <a:rPr lang="es-ES" sz="1100">
                          <a:effectLst/>
                        </a:rPr>
                        <a:t>12</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Dotales corto plazo</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141865582"/>
                  </a:ext>
                </a:extLst>
              </a:tr>
              <a:tr h="176797">
                <a:tc>
                  <a:txBody>
                    <a:bodyPr/>
                    <a:lstStyle/>
                    <a:p>
                      <a:pPr algn="ctr"/>
                      <a:r>
                        <a:rPr lang="es-ES" sz="1100">
                          <a:effectLst/>
                        </a:rPr>
                        <a:t>99</a:t>
                      </a:r>
                      <a:endParaRPr lang="es-MX" sz="11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r>
                        <a:rPr lang="es-ES" sz="1100">
                          <a:effectLst/>
                        </a:rPr>
                        <a:t>Enfermedades graves</a:t>
                      </a:r>
                      <a:endParaRPr lang="es-MX" sz="11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11122263"/>
                  </a:ext>
                </a:extLst>
              </a:tr>
              <a:tr h="176796">
                <a:tc>
                  <a:txBody>
                    <a:bodyPr/>
                    <a:lstStyle/>
                    <a:p>
                      <a:pPr lvl="0" algn="ctr">
                        <a:buNone/>
                      </a:pPr>
                      <a:r>
                        <a:rPr lang="es-ES" sz="1100">
                          <a:effectLst/>
                        </a:rPr>
                        <a:t>99</a:t>
                      </a:r>
                      <a:endParaRPr lang="es-ES" sz="1100" dirty="0">
                        <a:effectLst/>
                      </a:endParaRPr>
                    </a:p>
                  </a:txBody>
                  <a:tcPr marL="44449" marR="44449" marT="0" marB="0"/>
                </a:tc>
                <a:tc>
                  <a:txBody>
                    <a:bodyPr/>
                    <a:lstStyle/>
                    <a:p>
                      <a:pPr lvl="0">
                        <a:buNone/>
                      </a:pPr>
                      <a:r>
                        <a:rPr lang="es-ES" sz="1100">
                          <a:effectLst/>
                        </a:rPr>
                        <a:t>Otros</a:t>
                      </a:r>
                      <a:endParaRPr lang="es-ES" sz="1100" dirty="0">
                        <a:effectLst/>
                      </a:endParaRPr>
                    </a:p>
                  </a:txBody>
                  <a:tcPr marL="44449" marR="44449" marT="0" marB="0"/>
                </a:tc>
                <a:extLst>
                  <a:ext uri="{0D108BD9-81ED-4DB2-BD59-A6C34878D82A}">
                    <a16:rowId xmlns:a16="http://schemas.microsoft.com/office/drawing/2014/main" val="413110497"/>
                  </a:ext>
                </a:extLst>
              </a:tr>
            </a:tbl>
          </a:graphicData>
        </a:graphic>
      </p:graphicFrame>
      <p:sp>
        <p:nvSpPr>
          <p:cNvPr id="8" name="Google Shape;110;p18">
            <a:extLst>
              <a:ext uri="{FF2B5EF4-FFF2-40B4-BE49-F238E27FC236}">
                <a16:creationId xmlns:a16="http://schemas.microsoft.com/office/drawing/2014/main" id="{40EF6898-BF19-414F-BCCF-2E6D8B696C79}"/>
              </a:ext>
            </a:extLst>
          </p:cNvPr>
          <p:cNvSpPr txBox="1">
            <a:spLocks/>
          </p:cNvSpPr>
          <p:nvPr/>
        </p:nvSpPr>
        <p:spPr>
          <a:xfrm>
            <a:off x="2727959" y="4579620"/>
            <a:ext cx="5836921" cy="3607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Font typeface="Inria Serif Light"/>
              <a:buNone/>
            </a:pPr>
            <a:r>
              <a:rPr lang="es-MX" sz="1200" dirty="0"/>
              <a:t>Nota: El número de registros con cobertura igual 99 debe ser menor o igual al 5% de la cartera.</a:t>
            </a:r>
          </a:p>
        </p:txBody>
      </p:sp>
    </p:spTree>
    <p:extLst>
      <p:ext uri="{BB962C8B-B14F-4D97-AF65-F5344CB8AC3E}">
        <p14:creationId xmlns:p14="http://schemas.microsoft.com/office/powerpoint/2010/main" val="11951884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pPr algn="just"/>
            <a:r>
              <a:rPr lang="es-MX" sz="1700"/>
              <a:t>Si la </a:t>
            </a:r>
            <a:r>
              <a:rPr lang="es-MX" sz="1700" b="1"/>
              <a:t>fecha contable</a:t>
            </a:r>
            <a:r>
              <a:rPr lang="es-MX" sz="1700"/>
              <a:t> es </a:t>
            </a:r>
            <a:r>
              <a:rPr lang="es-MX" sz="1700" b="1"/>
              <a:t>igual</a:t>
            </a:r>
            <a:r>
              <a:rPr lang="es-MX" sz="1700"/>
              <a:t> al año de reporte y la </a:t>
            </a:r>
            <a:r>
              <a:rPr lang="es-MX" sz="1700" b="1"/>
              <a:t>cobertura</a:t>
            </a:r>
            <a:r>
              <a:rPr lang="es-MX" sz="1700"/>
              <a:t> es </a:t>
            </a:r>
            <a:r>
              <a:rPr lang="es-MX" sz="1700" b="1"/>
              <a:t>igual</a:t>
            </a:r>
            <a:r>
              <a:rPr lang="es-MX" sz="1700"/>
              <a:t> a </a:t>
            </a:r>
            <a:r>
              <a:rPr lang="es-ES" sz="1700">
                <a:effectLst/>
              </a:rPr>
              <a:t>sobrevivencia</a:t>
            </a:r>
            <a:r>
              <a:rPr lang="es-MX" sz="1700" dirty="0">
                <a:latin typeface="Times New Roman"/>
              </a:rPr>
              <a:t> </a:t>
            </a:r>
            <a:r>
              <a:rPr lang="es-MX" sz="1700"/>
              <a:t>(clave 09), </a:t>
            </a:r>
            <a:r>
              <a:rPr lang="es-ES" sz="1700">
                <a:effectLst/>
              </a:rPr>
              <a:t>ahorro/inversión</a:t>
            </a:r>
            <a:r>
              <a:rPr lang="es-MX" sz="1700" dirty="0">
                <a:latin typeface="Times New Roman"/>
              </a:rPr>
              <a:t> </a:t>
            </a:r>
            <a:r>
              <a:rPr lang="es-MX" sz="1700"/>
              <a:t>(clave 11) o dotales corto plazo (clave 12) entonces el monto de vencimiento debe ser </a:t>
            </a:r>
            <a:r>
              <a:rPr lang="es-MX" sz="1700" b="1"/>
              <a:t>mayor</a:t>
            </a:r>
            <a:r>
              <a:rPr lang="es-MX" sz="1700" dirty="0"/>
              <a:t> a 0.</a:t>
            </a:r>
            <a:endParaRPr lang="es-ES" sz="1700" dirty="0"/>
          </a:p>
          <a:p>
            <a:pPr algn="just"/>
            <a:endParaRPr lang="es-MX" sz="1700" dirty="0"/>
          </a:p>
          <a:p>
            <a:pPr algn="just"/>
            <a:r>
              <a:rPr lang="es-MX" sz="1700"/>
              <a:t>Si la </a:t>
            </a:r>
            <a:r>
              <a:rPr lang="es-MX" sz="1700" b="1"/>
              <a:t>fecha contable</a:t>
            </a:r>
            <a:r>
              <a:rPr lang="es-MX" sz="1700"/>
              <a:t> es </a:t>
            </a:r>
            <a:r>
              <a:rPr lang="es-MX" sz="1700" b="1"/>
              <a:t>igual</a:t>
            </a:r>
            <a:r>
              <a:rPr lang="es-MX" sz="1700"/>
              <a:t> al año de reporte y la </a:t>
            </a:r>
            <a:r>
              <a:rPr lang="es-MX" sz="1700" b="1" dirty="0"/>
              <a:t>cobertura</a:t>
            </a:r>
            <a:r>
              <a:rPr lang="es-MX" sz="1700"/>
              <a:t> es </a:t>
            </a:r>
            <a:r>
              <a:rPr lang="es-MX" sz="1700" b="1"/>
              <a:t>distinta</a:t>
            </a:r>
            <a:r>
              <a:rPr lang="es-MX" sz="1700" dirty="0"/>
              <a:t> a </a:t>
            </a:r>
            <a:r>
              <a:rPr lang="es-ES" sz="1700" dirty="0">
                <a:effectLst/>
              </a:rPr>
              <a:t>sobrevivencia</a:t>
            </a:r>
            <a:r>
              <a:rPr lang="es-MX" sz="1700" dirty="0">
                <a:latin typeface="Times New Roman"/>
              </a:rPr>
              <a:t> </a:t>
            </a:r>
            <a:r>
              <a:rPr lang="es-MX" sz="1700" dirty="0"/>
              <a:t>(clave 09), </a:t>
            </a:r>
            <a:r>
              <a:rPr lang="es-ES" sz="1700" dirty="0">
                <a:effectLst/>
              </a:rPr>
              <a:t>ahorro/inversión</a:t>
            </a:r>
            <a:r>
              <a:rPr lang="es-MX" sz="1700" dirty="0">
                <a:latin typeface="Times New Roman"/>
              </a:rPr>
              <a:t> </a:t>
            </a:r>
            <a:r>
              <a:rPr lang="es-MX" sz="1700"/>
              <a:t>(clave 11) o dotales corto plazo (clave 12) entonces el monto reclamado debe ser </a:t>
            </a:r>
            <a:r>
              <a:rPr lang="es-MX" sz="1700" b="1" dirty="0"/>
              <a:t>distinto</a:t>
            </a:r>
            <a:r>
              <a:rPr lang="es-MX" sz="1700" dirty="0"/>
              <a:t> a 0.</a:t>
            </a:r>
          </a:p>
          <a:p>
            <a:endParaRPr lang="es-MX" dirty="0"/>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64</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Cobertura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315846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522844" y="1043764"/>
            <a:ext cx="5917862" cy="3539684"/>
          </a:xfrm>
          <a:prstGeom prst="rect">
            <a:avLst/>
          </a:prstGeom>
        </p:spPr>
        <p:txBody>
          <a:bodyPr spcFirstLastPara="1" wrap="square" lIns="0" tIns="0" rIns="0" bIns="0" anchor="t" anchorCtr="0">
            <a:noAutofit/>
          </a:bodyPr>
          <a:lstStyle/>
          <a:p>
            <a:pPr marL="101600" indent="0">
              <a:buNone/>
            </a:pPr>
            <a:r>
              <a:rPr lang="es-MX" sz="1600" dirty="0"/>
              <a:t>Se reportará la fecha de ocurrencia del siniestro. </a:t>
            </a:r>
          </a:p>
          <a:p>
            <a:endParaRPr lang="es-MX" sz="1600" dirty="0"/>
          </a:p>
          <a:p>
            <a:r>
              <a:rPr lang="es-MX" sz="1600" dirty="0"/>
              <a:t>La </a:t>
            </a:r>
            <a:r>
              <a:rPr lang="es-MX" sz="1600" b="1" dirty="0"/>
              <a:t>fecha de ocurrencia del siniestro</a:t>
            </a:r>
            <a:r>
              <a:rPr lang="es-MX" sz="1600" dirty="0"/>
              <a:t> debe ser </a:t>
            </a:r>
            <a:r>
              <a:rPr lang="es-MX" sz="1600" b="1" dirty="0"/>
              <a:t>menor</a:t>
            </a:r>
            <a:r>
              <a:rPr lang="es-MX" sz="1600" dirty="0"/>
              <a:t> o </a:t>
            </a:r>
            <a:r>
              <a:rPr lang="es-MX" sz="1600" b="1" dirty="0"/>
              <a:t>igual</a:t>
            </a:r>
            <a:r>
              <a:rPr lang="es-MX" sz="1600" dirty="0"/>
              <a:t> a fecha de contabilización del siniestro.</a:t>
            </a:r>
          </a:p>
          <a:p>
            <a:endParaRPr lang="es-MX" sz="1600" dirty="0"/>
          </a:p>
          <a:p>
            <a:r>
              <a:rPr lang="es-MX" sz="1600" dirty="0"/>
              <a:t>La </a:t>
            </a:r>
            <a:r>
              <a:rPr lang="es-MX" sz="1600" b="1" dirty="0"/>
              <a:t>fecha de ocurrencia del siniestro </a:t>
            </a:r>
            <a:r>
              <a:rPr lang="es-MX" sz="1600" dirty="0"/>
              <a:t>debe ser </a:t>
            </a:r>
            <a:r>
              <a:rPr lang="es-MX" sz="1600" b="1" dirty="0"/>
              <a:t>mayor</a:t>
            </a:r>
            <a:r>
              <a:rPr lang="es-MX" sz="1600" dirty="0"/>
              <a:t> o </a:t>
            </a:r>
            <a:r>
              <a:rPr lang="es-MX" sz="1600" b="1" dirty="0"/>
              <a:t>igual</a:t>
            </a:r>
            <a:r>
              <a:rPr lang="es-MX" sz="1600" dirty="0"/>
              <a:t> a fecha nacimiento.</a:t>
            </a:r>
          </a:p>
          <a:p>
            <a:endParaRPr lang="es-MX" sz="1600" dirty="0"/>
          </a:p>
          <a:p>
            <a:pPr marL="342900" indent="-342900"/>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65</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776431"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ocurrencia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cxnSp>
        <p:nvCxnSpPr>
          <p:cNvPr id="8" name="Conector recto 7">
            <a:extLst>
              <a:ext uri="{FF2B5EF4-FFF2-40B4-BE49-F238E27FC236}">
                <a16:creationId xmlns:a16="http://schemas.microsoft.com/office/drawing/2014/main" id="{04A1EF25-AD53-4F62-BCD6-D9C15665E33C}"/>
              </a:ext>
            </a:extLst>
          </p:cNvPr>
          <p:cNvCxnSpPr>
            <a:cxnSpLocks/>
          </p:cNvCxnSpPr>
          <p:nvPr/>
        </p:nvCxnSpPr>
        <p:spPr>
          <a:xfrm>
            <a:off x="2865808" y="4230745"/>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02629EDE-3BA4-473F-ACBD-ABB8BEE44341}"/>
              </a:ext>
            </a:extLst>
          </p:cNvPr>
          <p:cNvCxnSpPr/>
          <p:nvPr/>
        </p:nvCxnSpPr>
        <p:spPr>
          <a:xfrm>
            <a:off x="7849232" y="3753667"/>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04A4B0CC-595A-479C-A07D-424546E162FE}"/>
              </a:ext>
            </a:extLst>
          </p:cNvPr>
          <p:cNvCxnSpPr/>
          <p:nvPr/>
        </p:nvCxnSpPr>
        <p:spPr>
          <a:xfrm>
            <a:off x="5597891" y="3696580"/>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2C1B6CE8-1157-4E4E-8A9C-C8BA11C5FA51}"/>
              </a:ext>
            </a:extLst>
          </p:cNvPr>
          <p:cNvSpPr txBox="1"/>
          <p:nvPr/>
        </p:nvSpPr>
        <p:spPr>
          <a:xfrm>
            <a:off x="7440604" y="4743204"/>
            <a:ext cx="1007165" cy="261610"/>
          </a:xfrm>
          <a:prstGeom prst="rect">
            <a:avLst/>
          </a:prstGeom>
          <a:noFill/>
        </p:spPr>
        <p:txBody>
          <a:bodyPr wrap="square" rtlCol="0">
            <a:spAutoFit/>
          </a:bodyPr>
          <a:lstStyle/>
          <a:p>
            <a:r>
              <a:rPr lang="es-MX" sz="1100" dirty="0"/>
              <a:t>Abril 2020</a:t>
            </a:r>
          </a:p>
        </p:txBody>
      </p:sp>
      <p:sp>
        <p:nvSpPr>
          <p:cNvPr id="14" name="CuadroTexto 13">
            <a:extLst>
              <a:ext uri="{FF2B5EF4-FFF2-40B4-BE49-F238E27FC236}">
                <a16:creationId xmlns:a16="http://schemas.microsoft.com/office/drawing/2014/main" id="{113DC8C9-50EC-43B7-A384-EC3FAE49283A}"/>
              </a:ext>
            </a:extLst>
          </p:cNvPr>
          <p:cNvSpPr txBox="1"/>
          <p:nvPr/>
        </p:nvSpPr>
        <p:spPr>
          <a:xfrm>
            <a:off x="6801662" y="4711795"/>
            <a:ext cx="502246" cy="261610"/>
          </a:xfrm>
          <a:prstGeom prst="rect">
            <a:avLst/>
          </a:prstGeom>
          <a:noFill/>
        </p:spPr>
        <p:txBody>
          <a:bodyPr wrap="square" rtlCol="0">
            <a:spAutoFit/>
          </a:bodyPr>
          <a:lstStyle/>
          <a:p>
            <a:r>
              <a:rPr lang="es-MX" sz="1100" dirty="0"/>
              <a:t>…</a:t>
            </a:r>
          </a:p>
        </p:txBody>
      </p:sp>
      <p:sp>
        <p:nvSpPr>
          <p:cNvPr id="15" name="CuadroTexto 14">
            <a:extLst>
              <a:ext uri="{FF2B5EF4-FFF2-40B4-BE49-F238E27FC236}">
                <a16:creationId xmlns:a16="http://schemas.microsoft.com/office/drawing/2014/main" id="{24DBF38E-DCBE-4735-8823-7DF2B617777A}"/>
              </a:ext>
            </a:extLst>
          </p:cNvPr>
          <p:cNvSpPr txBox="1"/>
          <p:nvPr/>
        </p:nvSpPr>
        <p:spPr>
          <a:xfrm>
            <a:off x="5019810" y="4718462"/>
            <a:ext cx="1292087" cy="261610"/>
          </a:xfrm>
          <a:prstGeom prst="rect">
            <a:avLst/>
          </a:prstGeom>
          <a:noFill/>
        </p:spPr>
        <p:txBody>
          <a:bodyPr wrap="square" rtlCol="0">
            <a:spAutoFit/>
          </a:bodyPr>
          <a:lstStyle/>
          <a:p>
            <a:r>
              <a:rPr lang="es-MX" sz="1100" dirty="0"/>
              <a:t>Febrero 2020</a:t>
            </a:r>
          </a:p>
        </p:txBody>
      </p:sp>
      <p:sp>
        <p:nvSpPr>
          <p:cNvPr id="16" name="CuadroTexto 15">
            <a:extLst>
              <a:ext uri="{FF2B5EF4-FFF2-40B4-BE49-F238E27FC236}">
                <a16:creationId xmlns:a16="http://schemas.microsoft.com/office/drawing/2014/main" id="{AF002F98-6CD7-462F-B952-2250DDB08121}"/>
              </a:ext>
            </a:extLst>
          </p:cNvPr>
          <p:cNvSpPr txBox="1"/>
          <p:nvPr/>
        </p:nvSpPr>
        <p:spPr>
          <a:xfrm>
            <a:off x="7010779" y="3083925"/>
            <a:ext cx="1758083" cy="430887"/>
          </a:xfrm>
          <a:prstGeom prst="rect">
            <a:avLst/>
          </a:prstGeom>
          <a:noFill/>
        </p:spPr>
        <p:txBody>
          <a:bodyPr wrap="square" rtlCol="0">
            <a:spAutoFit/>
          </a:bodyPr>
          <a:lstStyle/>
          <a:p>
            <a:pPr algn="ctr"/>
            <a:r>
              <a:rPr lang="es-MX" sz="1100" dirty="0"/>
              <a:t>Fecha de contabilización del siniestro.</a:t>
            </a:r>
          </a:p>
        </p:txBody>
      </p:sp>
      <p:cxnSp>
        <p:nvCxnSpPr>
          <p:cNvPr id="18" name="Conector recto de flecha 17">
            <a:extLst>
              <a:ext uri="{FF2B5EF4-FFF2-40B4-BE49-F238E27FC236}">
                <a16:creationId xmlns:a16="http://schemas.microsoft.com/office/drawing/2014/main" id="{FA12C814-B9B8-447E-A69D-F3A0F21615FD}"/>
              </a:ext>
            </a:extLst>
          </p:cNvPr>
          <p:cNvCxnSpPr>
            <a:cxnSpLocks/>
          </p:cNvCxnSpPr>
          <p:nvPr/>
        </p:nvCxnSpPr>
        <p:spPr>
          <a:xfrm flipH="1">
            <a:off x="6018348" y="3987618"/>
            <a:ext cx="1695305"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20" name="CuadroTexto 19">
            <a:extLst>
              <a:ext uri="{FF2B5EF4-FFF2-40B4-BE49-F238E27FC236}">
                <a16:creationId xmlns:a16="http://schemas.microsoft.com/office/drawing/2014/main" id="{EABD8891-604B-4ED3-8F91-4D3567AD914B}"/>
              </a:ext>
            </a:extLst>
          </p:cNvPr>
          <p:cNvSpPr txBox="1"/>
          <p:nvPr/>
        </p:nvSpPr>
        <p:spPr>
          <a:xfrm>
            <a:off x="6470240" y="3118306"/>
            <a:ext cx="557260" cy="261610"/>
          </a:xfrm>
          <a:prstGeom prst="rect">
            <a:avLst/>
          </a:prstGeom>
          <a:noFill/>
        </p:spPr>
        <p:txBody>
          <a:bodyPr wrap="square" rtlCol="0">
            <a:spAutoFit/>
          </a:bodyPr>
          <a:lstStyle/>
          <a:p>
            <a:pPr algn="ctr"/>
            <a:r>
              <a:rPr lang="es-MX" sz="1100" dirty="0"/>
              <a:t>&lt;=</a:t>
            </a:r>
          </a:p>
        </p:txBody>
      </p:sp>
      <p:cxnSp>
        <p:nvCxnSpPr>
          <p:cNvPr id="21" name="Conector recto de flecha 20">
            <a:extLst>
              <a:ext uri="{FF2B5EF4-FFF2-40B4-BE49-F238E27FC236}">
                <a16:creationId xmlns:a16="http://schemas.microsoft.com/office/drawing/2014/main" id="{DC5214E8-537F-4637-9350-41EFD3E7FF80}"/>
              </a:ext>
            </a:extLst>
          </p:cNvPr>
          <p:cNvCxnSpPr>
            <a:cxnSpLocks/>
          </p:cNvCxnSpPr>
          <p:nvPr/>
        </p:nvCxnSpPr>
        <p:spPr>
          <a:xfrm>
            <a:off x="5610742" y="3507379"/>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6B488EDA-C890-44A7-8C54-086C8D744240}"/>
              </a:ext>
            </a:extLst>
          </p:cNvPr>
          <p:cNvSpPr txBox="1"/>
          <p:nvPr/>
        </p:nvSpPr>
        <p:spPr>
          <a:xfrm>
            <a:off x="2720400" y="3057550"/>
            <a:ext cx="1133062" cy="430887"/>
          </a:xfrm>
          <a:prstGeom prst="rect">
            <a:avLst/>
          </a:prstGeom>
          <a:noFill/>
        </p:spPr>
        <p:txBody>
          <a:bodyPr wrap="square" rtlCol="0">
            <a:spAutoFit/>
          </a:bodyPr>
          <a:lstStyle/>
          <a:p>
            <a:pPr algn="ctr"/>
            <a:r>
              <a:rPr lang="es-MX" sz="1100" dirty="0"/>
              <a:t>Fecha de nacimiento</a:t>
            </a:r>
          </a:p>
        </p:txBody>
      </p:sp>
      <p:sp>
        <p:nvSpPr>
          <p:cNvPr id="23" name="CuadroTexto 22">
            <a:extLst>
              <a:ext uri="{FF2B5EF4-FFF2-40B4-BE49-F238E27FC236}">
                <a16:creationId xmlns:a16="http://schemas.microsoft.com/office/drawing/2014/main" id="{7997C9BD-F265-4FE4-9FDE-1C317A09F6E2}"/>
              </a:ext>
            </a:extLst>
          </p:cNvPr>
          <p:cNvSpPr txBox="1"/>
          <p:nvPr/>
        </p:nvSpPr>
        <p:spPr>
          <a:xfrm>
            <a:off x="4762506" y="3088283"/>
            <a:ext cx="1579678" cy="430887"/>
          </a:xfrm>
          <a:prstGeom prst="rect">
            <a:avLst/>
          </a:prstGeom>
          <a:noFill/>
        </p:spPr>
        <p:txBody>
          <a:bodyPr wrap="square" rtlCol="0">
            <a:spAutoFit/>
          </a:bodyPr>
          <a:lstStyle/>
          <a:p>
            <a:pPr algn="ctr"/>
            <a:r>
              <a:rPr lang="es-MX" sz="1100" dirty="0"/>
              <a:t>Fecha de ocurrencia de siniestro</a:t>
            </a:r>
          </a:p>
        </p:txBody>
      </p:sp>
      <p:cxnSp>
        <p:nvCxnSpPr>
          <p:cNvPr id="24" name="Conector recto de flecha 23">
            <a:extLst>
              <a:ext uri="{FF2B5EF4-FFF2-40B4-BE49-F238E27FC236}">
                <a16:creationId xmlns:a16="http://schemas.microsoft.com/office/drawing/2014/main" id="{98645C6B-FF9A-4D67-9F80-7969FF610734}"/>
              </a:ext>
            </a:extLst>
          </p:cNvPr>
          <p:cNvCxnSpPr>
            <a:cxnSpLocks/>
          </p:cNvCxnSpPr>
          <p:nvPr/>
        </p:nvCxnSpPr>
        <p:spPr>
          <a:xfrm>
            <a:off x="3369148" y="4099074"/>
            <a:ext cx="1837188"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25" name="Abrir llave 24">
            <a:extLst>
              <a:ext uri="{FF2B5EF4-FFF2-40B4-BE49-F238E27FC236}">
                <a16:creationId xmlns:a16="http://schemas.microsoft.com/office/drawing/2014/main" id="{557EE6CF-9CA3-4473-85B6-DFA5CA9F828E}"/>
              </a:ext>
            </a:extLst>
          </p:cNvPr>
          <p:cNvSpPr/>
          <p:nvPr/>
        </p:nvSpPr>
        <p:spPr>
          <a:xfrm rot="5400000">
            <a:off x="5436963" y="1427671"/>
            <a:ext cx="290960" cy="4544037"/>
          </a:xfrm>
          <a:prstGeom prst="leftBrace">
            <a:avLst>
              <a:gd name="adj1" fmla="val 8333"/>
              <a:gd name="adj2" fmla="val 49369"/>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26" name="CuadroTexto 25">
            <a:extLst>
              <a:ext uri="{FF2B5EF4-FFF2-40B4-BE49-F238E27FC236}">
                <a16:creationId xmlns:a16="http://schemas.microsoft.com/office/drawing/2014/main" id="{80997FCD-5244-4E68-AA09-303C519F3762}"/>
              </a:ext>
            </a:extLst>
          </p:cNvPr>
          <p:cNvSpPr txBox="1"/>
          <p:nvPr/>
        </p:nvSpPr>
        <p:spPr>
          <a:xfrm>
            <a:off x="3927231" y="3125573"/>
            <a:ext cx="663084" cy="261610"/>
          </a:xfrm>
          <a:prstGeom prst="rect">
            <a:avLst/>
          </a:prstGeom>
          <a:noFill/>
        </p:spPr>
        <p:txBody>
          <a:bodyPr wrap="square" rtlCol="0">
            <a:spAutoFit/>
          </a:bodyPr>
          <a:lstStyle/>
          <a:p>
            <a:pPr algn="ctr"/>
            <a:r>
              <a:rPr lang="es-MX" sz="1100" dirty="0"/>
              <a:t>&lt;=</a:t>
            </a:r>
          </a:p>
        </p:txBody>
      </p:sp>
      <p:cxnSp>
        <p:nvCxnSpPr>
          <p:cNvPr id="27" name="Conector recto 26">
            <a:extLst>
              <a:ext uri="{FF2B5EF4-FFF2-40B4-BE49-F238E27FC236}">
                <a16:creationId xmlns:a16="http://schemas.microsoft.com/office/drawing/2014/main" id="{3FFA623B-C154-45FB-B672-CC38896C27A5}"/>
              </a:ext>
            </a:extLst>
          </p:cNvPr>
          <p:cNvCxnSpPr/>
          <p:nvPr/>
        </p:nvCxnSpPr>
        <p:spPr>
          <a:xfrm>
            <a:off x="3295651" y="3709594"/>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3BD13D-3C18-445D-9132-3BB76A325EF9}"/>
              </a:ext>
            </a:extLst>
          </p:cNvPr>
          <p:cNvSpPr txBox="1"/>
          <p:nvPr/>
        </p:nvSpPr>
        <p:spPr>
          <a:xfrm>
            <a:off x="2919120" y="4711471"/>
            <a:ext cx="1292087" cy="261610"/>
          </a:xfrm>
          <a:prstGeom prst="rect">
            <a:avLst/>
          </a:prstGeom>
          <a:noFill/>
        </p:spPr>
        <p:txBody>
          <a:bodyPr wrap="square" rtlCol="0">
            <a:spAutoFit/>
          </a:bodyPr>
          <a:lstStyle/>
          <a:p>
            <a:r>
              <a:rPr lang="es-MX" sz="1100" dirty="0"/>
              <a:t>Febrero 2000</a:t>
            </a:r>
          </a:p>
        </p:txBody>
      </p:sp>
      <p:sp>
        <p:nvSpPr>
          <p:cNvPr id="31" name="CuadroTexto 30">
            <a:extLst>
              <a:ext uri="{FF2B5EF4-FFF2-40B4-BE49-F238E27FC236}">
                <a16:creationId xmlns:a16="http://schemas.microsoft.com/office/drawing/2014/main" id="{0A22D676-DD59-4497-9442-AF31771CD6D1}"/>
              </a:ext>
            </a:extLst>
          </p:cNvPr>
          <p:cNvSpPr txBox="1"/>
          <p:nvPr/>
        </p:nvSpPr>
        <p:spPr>
          <a:xfrm>
            <a:off x="4120627" y="4646081"/>
            <a:ext cx="502246" cy="261610"/>
          </a:xfrm>
          <a:prstGeom prst="rect">
            <a:avLst/>
          </a:prstGeom>
          <a:noFill/>
        </p:spPr>
        <p:txBody>
          <a:bodyPr wrap="square" rtlCol="0">
            <a:spAutoFit/>
          </a:bodyPr>
          <a:lstStyle/>
          <a:p>
            <a:r>
              <a:rPr lang="es-MX" sz="1100" dirty="0"/>
              <a:t>…</a:t>
            </a:r>
          </a:p>
        </p:txBody>
      </p:sp>
    </p:spTree>
    <p:extLst>
      <p:ext uri="{BB962C8B-B14F-4D97-AF65-F5344CB8AC3E}">
        <p14:creationId xmlns:p14="http://schemas.microsoft.com/office/powerpoint/2010/main" val="7405983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368061" y="1036730"/>
            <a:ext cx="6670431" cy="3539684"/>
          </a:xfrm>
          <a:prstGeom prst="rect">
            <a:avLst/>
          </a:prstGeom>
        </p:spPr>
        <p:txBody>
          <a:bodyPr spcFirstLastPara="1" wrap="square" lIns="0" tIns="0" rIns="0" bIns="0" anchor="t" anchorCtr="0">
            <a:noAutofit/>
          </a:bodyPr>
          <a:lstStyle/>
          <a:p>
            <a:r>
              <a:rPr lang="es-MX" sz="1800"/>
              <a:t>La </a:t>
            </a:r>
            <a:r>
              <a:rPr lang="es-MX" sz="1800" b="1" dirty="0"/>
              <a:t>fecha de ocurrencia del siniestro</a:t>
            </a:r>
            <a:r>
              <a:rPr lang="es-MX" sz="1800" dirty="0"/>
              <a:t> debe ser </a:t>
            </a:r>
            <a:r>
              <a:rPr lang="es-MX" sz="1800" b="1" dirty="0"/>
              <a:t>menor</a:t>
            </a:r>
            <a:r>
              <a:rPr lang="es-MX" sz="1800" dirty="0"/>
              <a:t> o </a:t>
            </a:r>
            <a:r>
              <a:rPr lang="es-MX" sz="1800" b="1" dirty="0"/>
              <a:t>igual</a:t>
            </a:r>
            <a:r>
              <a:rPr lang="es-MX" sz="1800" dirty="0"/>
              <a:t> </a:t>
            </a:r>
            <a:r>
              <a:rPr lang="es-MX" sz="1800"/>
              <a:t>a la fecha de pago del siniestro.</a:t>
            </a:r>
          </a:p>
          <a:p>
            <a:endParaRPr lang="es-MX" sz="1800" dirty="0"/>
          </a:p>
          <a:p>
            <a:r>
              <a:rPr lang="es-MX" sz="1800" dirty="0"/>
              <a:t>La </a:t>
            </a:r>
            <a:r>
              <a:rPr lang="es-MX" sz="1800" b="1" dirty="0"/>
              <a:t>fecha de ocurrencia del siniestro </a:t>
            </a:r>
            <a:r>
              <a:rPr lang="es-MX" sz="1800" dirty="0"/>
              <a:t>debe ser </a:t>
            </a:r>
            <a:r>
              <a:rPr lang="es-MX" sz="1800" b="1" dirty="0"/>
              <a:t>menor</a:t>
            </a:r>
            <a:r>
              <a:rPr lang="es-MX" sz="1800" dirty="0"/>
              <a:t> o </a:t>
            </a:r>
            <a:r>
              <a:rPr lang="es-MX" sz="1800" b="1" dirty="0"/>
              <a:t>igual</a:t>
            </a:r>
            <a:r>
              <a:rPr lang="es-MX" sz="1800" dirty="0"/>
              <a:t> </a:t>
            </a:r>
            <a:r>
              <a:rPr lang="es-MX" sz="1800"/>
              <a:t>a la fecha de reporte del siniestro.</a:t>
            </a:r>
          </a:p>
          <a:p>
            <a:endParaRPr lang="es-MX" sz="1800" dirty="0"/>
          </a:p>
          <a:p>
            <a:pPr marL="342900" indent="-342900"/>
            <a:endParaRPr sz="18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66</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776431"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ocurrencia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cxnSp>
        <p:nvCxnSpPr>
          <p:cNvPr id="8" name="Conector recto 7">
            <a:extLst>
              <a:ext uri="{FF2B5EF4-FFF2-40B4-BE49-F238E27FC236}">
                <a16:creationId xmlns:a16="http://schemas.microsoft.com/office/drawing/2014/main" id="{04A1EF25-AD53-4F62-BCD6-D9C15665E33C}"/>
              </a:ext>
            </a:extLst>
          </p:cNvPr>
          <p:cNvCxnSpPr>
            <a:cxnSpLocks/>
          </p:cNvCxnSpPr>
          <p:nvPr/>
        </p:nvCxnSpPr>
        <p:spPr>
          <a:xfrm>
            <a:off x="2865808" y="4230745"/>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02629EDE-3BA4-473F-ACBD-ABB8BEE44341}"/>
              </a:ext>
            </a:extLst>
          </p:cNvPr>
          <p:cNvCxnSpPr/>
          <p:nvPr/>
        </p:nvCxnSpPr>
        <p:spPr>
          <a:xfrm>
            <a:off x="7849232" y="3753667"/>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04A4B0CC-595A-479C-A07D-424546E162FE}"/>
              </a:ext>
            </a:extLst>
          </p:cNvPr>
          <p:cNvCxnSpPr/>
          <p:nvPr/>
        </p:nvCxnSpPr>
        <p:spPr>
          <a:xfrm>
            <a:off x="5597891" y="3696580"/>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2C1B6CE8-1157-4E4E-8A9C-C8BA11C5FA51}"/>
              </a:ext>
            </a:extLst>
          </p:cNvPr>
          <p:cNvSpPr txBox="1"/>
          <p:nvPr/>
        </p:nvSpPr>
        <p:spPr>
          <a:xfrm>
            <a:off x="7440604" y="4696312"/>
            <a:ext cx="1007165" cy="261610"/>
          </a:xfrm>
          <a:prstGeom prst="rect">
            <a:avLst/>
          </a:prstGeom>
          <a:noFill/>
        </p:spPr>
        <p:txBody>
          <a:bodyPr wrap="square" rtlCol="0">
            <a:spAutoFit/>
          </a:bodyPr>
          <a:lstStyle/>
          <a:p>
            <a:r>
              <a:rPr lang="es-MX" sz="1100" dirty="0"/>
              <a:t>Abril 2020</a:t>
            </a:r>
          </a:p>
        </p:txBody>
      </p:sp>
      <p:sp>
        <p:nvSpPr>
          <p:cNvPr id="14" name="CuadroTexto 13">
            <a:extLst>
              <a:ext uri="{FF2B5EF4-FFF2-40B4-BE49-F238E27FC236}">
                <a16:creationId xmlns:a16="http://schemas.microsoft.com/office/drawing/2014/main" id="{113DC8C9-50EC-43B7-A384-EC3FAE49283A}"/>
              </a:ext>
            </a:extLst>
          </p:cNvPr>
          <p:cNvSpPr txBox="1"/>
          <p:nvPr/>
        </p:nvSpPr>
        <p:spPr>
          <a:xfrm>
            <a:off x="6660986" y="4664903"/>
            <a:ext cx="502246" cy="261610"/>
          </a:xfrm>
          <a:prstGeom prst="rect">
            <a:avLst/>
          </a:prstGeom>
          <a:noFill/>
        </p:spPr>
        <p:txBody>
          <a:bodyPr wrap="square" rtlCol="0">
            <a:spAutoFit/>
          </a:bodyPr>
          <a:lstStyle/>
          <a:p>
            <a:r>
              <a:rPr lang="es-MX" sz="1100" dirty="0"/>
              <a:t>…</a:t>
            </a:r>
          </a:p>
        </p:txBody>
      </p:sp>
      <p:sp>
        <p:nvSpPr>
          <p:cNvPr id="15" name="CuadroTexto 14">
            <a:extLst>
              <a:ext uri="{FF2B5EF4-FFF2-40B4-BE49-F238E27FC236}">
                <a16:creationId xmlns:a16="http://schemas.microsoft.com/office/drawing/2014/main" id="{24DBF38E-DCBE-4735-8823-7DF2B617777A}"/>
              </a:ext>
            </a:extLst>
          </p:cNvPr>
          <p:cNvSpPr txBox="1"/>
          <p:nvPr/>
        </p:nvSpPr>
        <p:spPr>
          <a:xfrm>
            <a:off x="5019810" y="4718462"/>
            <a:ext cx="1292087" cy="261610"/>
          </a:xfrm>
          <a:prstGeom prst="rect">
            <a:avLst/>
          </a:prstGeom>
          <a:noFill/>
        </p:spPr>
        <p:txBody>
          <a:bodyPr wrap="square" rtlCol="0">
            <a:spAutoFit/>
          </a:bodyPr>
          <a:lstStyle/>
          <a:p>
            <a:r>
              <a:rPr lang="es-MX" sz="1100" dirty="0"/>
              <a:t>Febrero 2020</a:t>
            </a:r>
          </a:p>
        </p:txBody>
      </p:sp>
      <p:sp>
        <p:nvSpPr>
          <p:cNvPr id="16" name="CuadroTexto 15">
            <a:extLst>
              <a:ext uri="{FF2B5EF4-FFF2-40B4-BE49-F238E27FC236}">
                <a16:creationId xmlns:a16="http://schemas.microsoft.com/office/drawing/2014/main" id="{AF002F98-6CD7-462F-B952-2250DDB08121}"/>
              </a:ext>
            </a:extLst>
          </p:cNvPr>
          <p:cNvSpPr txBox="1"/>
          <p:nvPr/>
        </p:nvSpPr>
        <p:spPr>
          <a:xfrm>
            <a:off x="6963887" y="2872911"/>
            <a:ext cx="1758083" cy="430887"/>
          </a:xfrm>
          <a:prstGeom prst="rect">
            <a:avLst/>
          </a:prstGeom>
          <a:noFill/>
        </p:spPr>
        <p:txBody>
          <a:bodyPr wrap="square" rtlCol="0">
            <a:spAutoFit/>
          </a:bodyPr>
          <a:lstStyle/>
          <a:p>
            <a:pPr algn="ctr"/>
            <a:r>
              <a:rPr lang="es-MX" sz="1100" dirty="0"/>
              <a:t>Fecha de reporte del siniestro</a:t>
            </a:r>
          </a:p>
        </p:txBody>
      </p:sp>
      <p:cxnSp>
        <p:nvCxnSpPr>
          <p:cNvPr id="18" name="Conector recto de flecha 17">
            <a:extLst>
              <a:ext uri="{FF2B5EF4-FFF2-40B4-BE49-F238E27FC236}">
                <a16:creationId xmlns:a16="http://schemas.microsoft.com/office/drawing/2014/main" id="{FA12C814-B9B8-447E-A69D-F3A0F21615FD}"/>
              </a:ext>
            </a:extLst>
          </p:cNvPr>
          <p:cNvCxnSpPr>
            <a:cxnSpLocks/>
          </p:cNvCxnSpPr>
          <p:nvPr/>
        </p:nvCxnSpPr>
        <p:spPr>
          <a:xfrm>
            <a:off x="3364392" y="3893833"/>
            <a:ext cx="5404470"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20" name="CuadroTexto 19">
            <a:extLst>
              <a:ext uri="{FF2B5EF4-FFF2-40B4-BE49-F238E27FC236}">
                <a16:creationId xmlns:a16="http://schemas.microsoft.com/office/drawing/2014/main" id="{EABD8891-604B-4ED3-8F91-4D3567AD914B}"/>
              </a:ext>
            </a:extLst>
          </p:cNvPr>
          <p:cNvSpPr txBox="1"/>
          <p:nvPr/>
        </p:nvSpPr>
        <p:spPr>
          <a:xfrm>
            <a:off x="5262763" y="3094860"/>
            <a:ext cx="557260" cy="261610"/>
          </a:xfrm>
          <a:prstGeom prst="rect">
            <a:avLst/>
          </a:prstGeom>
          <a:noFill/>
        </p:spPr>
        <p:txBody>
          <a:bodyPr wrap="square" rtlCol="0">
            <a:spAutoFit/>
          </a:bodyPr>
          <a:lstStyle/>
          <a:p>
            <a:pPr algn="ctr"/>
            <a:r>
              <a:rPr lang="es-MX" sz="1100" dirty="0"/>
              <a:t>&lt;=</a:t>
            </a:r>
          </a:p>
        </p:txBody>
      </p:sp>
      <p:sp>
        <p:nvSpPr>
          <p:cNvPr id="22" name="CuadroTexto 21">
            <a:extLst>
              <a:ext uri="{FF2B5EF4-FFF2-40B4-BE49-F238E27FC236}">
                <a16:creationId xmlns:a16="http://schemas.microsoft.com/office/drawing/2014/main" id="{6B488EDA-C890-44A7-8C54-086C8D744240}"/>
              </a:ext>
            </a:extLst>
          </p:cNvPr>
          <p:cNvSpPr txBox="1"/>
          <p:nvPr/>
        </p:nvSpPr>
        <p:spPr>
          <a:xfrm>
            <a:off x="2720400" y="3057550"/>
            <a:ext cx="1133062" cy="600164"/>
          </a:xfrm>
          <a:prstGeom prst="rect">
            <a:avLst/>
          </a:prstGeom>
          <a:noFill/>
        </p:spPr>
        <p:txBody>
          <a:bodyPr wrap="square" rtlCol="0">
            <a:spAutoFit/>
          </a:bodyPr>
          <a:lstStyle/>
          <a:p>
            <a:pPr algn="ctr"/>
            <a:r>
              <a:rPr lang="es-MX" sz="1100" dirty="0"/>
              <a:t>Fecha de ocurrencia del siniestro </a:t>
            </a:r>
          </a:p>
        </p:txBody>
      </p:sp>
      <p:cxnSp>
        <p:nvCxnSpPr>
          <p:cNvPr id="27" name="Conector recto 26">
            <a:extLst>
              <a:ext uri="{FF2B5EF4-FFF2-40B4-BE49-F238E27FC236}">
                <a16:creationId xmlns:a16="http://schemas.microsoft.com/office/drawing/2014/main" id="{3FFA623B-C154-45FB-B672-CC38896C27A5}"/>
              </a:ext>
            </a:extLst>
          </p:cNvPr>
          <p:cNvCxnSpPr/>
          <p:nvPr/>
        </p:nvCxnSpPr>
        <p:spPr>
          <a:xfrm>
            <a:off x="3295651" y="3709594"/>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1906B335-DF15-4331-85C4-21336018470E}"/>
              </a:ext>
            </a:extLst>
          </p:cNvPr>
          <p:cNvCxnSpPr>
            <a:cxnSpLocks/>
          </p:cNvCxnSpPr>
          <p:nvPr/>
        </p:nvCxnSpPr>
        <p:spPr>
          <a:xfrm>
            <a:off x="3286998" y="3600019"/>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3BD13D-3C18-445D-9132-3BB76A325EF9}"/>
              </a:ext>
            </a:extLst>
          </p:cNvPr>
          <p:cNvSpPr txBox="1"/>
          <p:nvPr/>
        </p:nvSpPr>
        <p:spPr>
          <a:xfrm>
            <a:off x="2919120" y="4711471"/>
            <a:ext cx="1292087" cy="261610"/>
          </a:xfrm>
          <a:prstGeom prst="rect">
            <a:avLst/>
          </a:prstGeom>
          <a:noFill/>
        </p:spPr>
        <p:txBody>
          <a:bodyPr wrap="square" rtlCol="0">
            <a:spAutoFit/>
          </a:bodyPr>
          <a:lstStyle/>
          <a:p>
            <a:r>
              <a:rPr lang="es-MX" sz="1100" dirty="0"/>
              <a:t>Febrero 2000</a:t>
            </a:r>
          </a:p>
        </p:txBody>
      </p:sp>
      <p:sp>
        <p:nvSpPr>
          <p:cNvPr id="31" name="CuadroTexto 30">
            <a:extLst>
              <a:ext uri="{FF2B5EF4-FFF2-40B4-BE49-F238E27FC236}">
                <a16:creationId xmlns:a16="http://schemas.microsoft.com/office/drawing/2014/main" id="{0A22D676-DD59-4497-9442-AF31771CD6D1}"/>
              </a:ext>
            </a:extLst>
          </p:cNvPr>
          <p:cNvSpPr txBox="1"/>
          <p:nvPr/>
        </p:nvSpPr>
        <p:spPr>
          <a:xfrm>
            <a:off x="4120627" y="4646081"/>
            <a:ext cx="502246" cy="261610"/>
          </a:xfrm>
          <a:prstGeom prst="rect">
            <a:avLst/>
          </a:prstGeom>
          <a:noFill/>
        </p:spPr>
        <p:txBody>
          <a:bodyPr wrap="square" rtlCol="0">
            <a:spAutoFit/>
          </a:bodyPr>
          <a:lstStyle/>
          <a:p>
            <a:r>
              <a:rPr lang="es-MX" sz="1100" dirty="0"/>
              <a:t>…</a:t>
            </a:r>
          </a:p>
        </p:txBody>
      </p:sp>
      <p:sp>
        <p:nvSpPr>
          <p:cNvPr id="30" name="CuadroTexto 29">
            <a:extLst>
              <a:ext uri="{FF2B5EF4-FFF2-40B4-BE49-F238E27FC236}">
                <a16:creationId xmlns:a16="http://schemas.microsoft.com/office/drawing/2014/main" id="{97EEE4B7-0D51-4611-9929-C53ADFFF5D27}"/>
              </a:ext>
            </a:extLst>
          </p:cNvPr>
          <p:cNvSpPr txBox="1"/>
          <p:nvPr/>
        </p:nvSpPr>
        <p:spPr>
          <a:xfrm>
            <a:off x="6928717" y="3306664"/>
            <a:ext cx="1758083" cy="430887"/>
          </a:xfrm>
          <a:prstGeom prst="rect">
            <a:avLst/>
          </a:prstGeom>
          <a:noFill/>
        </p:spPr>
        <p:txBody>
          <a:bodyPr wrap="square" rtlCol="0">
            <a:spAutoFit/>
          </a:bodyPr>
          <a:lstStyle/>
          <a:p>
            <a:pPr algn="ctr"/>
            <a:r>
              <a:rPr lang="es-MX" sz="1100" dirty="0"/>
              <a:t>Fecha de pago del siniestro</a:t>
            </a:r>
          </a:p>
        </p:txBody>
      </p:sp>
      <p:cxnSp>
        <p:nvCxnSpPr>
          <p:cNvPr id="5" name="Conector recto de flecha 4">
            <a:extLst>
              <a:ext uri="{FF2B5EF4-FFF2-40B4-BE49-F238E27FC236}">
                <a16:creationId xmlns:a16="http://schemas.microsoft.com/office/drawing/2014/main" id="{59AD039D-0F15-47F3-B167-28B7CD7F1F0E}"/>
              </a:ext>
            </a:extLst>
          </p:cNvPr>
          <p:cNvCxnSpPr>
            <a:cxnSpLocks/>
            <a:stCxn id="16" idx="1"/>
          </p:cNvCxnSpPr>
          <p:nvPr/>
        </p:nvCxnSpPr>
        <p:spPr>
          <a:xfrm flipH="1">
            <a:off x="5838092" y="3088355"/>
            <a:ext cx="1125795" cy="1120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Conector recto de flecha 32">
            <a:extLst>
              <a:ext uri="{FF2B5EF4-FFF2-40B4-BE49-F238E27FC236}">
                <a16:creationId xmlns:a16="http://schemas.microsoft.com/office/drawing/2014/main" id="{F7E0B6AA-E485-4BA6-B693-CA7468D4D578}"/>
              </a:ext>
            </a:extLst>
          </p:cNvPr>
          <p:cNvCxnSpPr>
            <a:cxnSpLocks/>
            <a:stCxn id="30" idx="1"/>
          </p:cNvCxnSpPr>
          <p:nvPr/>
        </p:nvCxnSpPr>
        <p:spPr>
          <a:xfrm flipH="1" flipV="1">
            <a:off x="5826369" y="3188677"/>
            <a:ext cx="1102348" cy="3334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45458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368061" y="1036730"/>
            <a:ext cx="6670431" cy="3539684"/>
          </a:xfrm>
          <a:prstGeom prst="rect">
            <a:avLst/>
          </a:prstGeom>
        </p:spPr>
        <p:txBody>
          <a:bodyPr spcFirstLastPara="1" wrap="square" lIns="0" tIns="0" rIns="0" bIns="0" anchor="t" anchorCtr="0">
            <a:noAutofit/>
          </a:bodyPr>
          <a:lstStyle/>
          <a:p>
            <a:r>
              <a:rPr lang="es-MX" sz="1800" dirty="0"/>
              <a:t>La </a:t>
            </a:r>
            <a:r>
              <a:rPr lang="es-MX" sz="1800" b="1" dirty="0"/>
              <a:t>fecha de ocurrencia del siniestro </a:t>
            </a:r>
            <a:r>
              <a:rPr lang="es-MX" sz="1800" dirty="0"/>
              <a:t>debe ser </a:t>
            </a:r>
            <a:r>
              <a:rPr lang="es-MX" sz="1800" b="1" dirty="0"/>
              <a:t>mayor</a:t>
            </a:r>
            <a:r>
              <a:rPr lang="es-MX" sz="1800" dirty="0"/>
              <a:t> o </a:t>
            </a:r>
            <a:r>
              <a:rPr lang="es-MX" sz="1800" b="1" dirty="0"/>
              <a:t>igual</a:t>
            </a:r>
            <a:r>
              <a:rPr lang="es-MX" sz="1800" dirty="0"/>
              <a:t> a fecha de alta del certificado.</a:t>
            </a:r>
          </a:p>
          <a:p>
            <a:endParaRPr lang="es-MX" sz="1800" dirty="0"/>
          </a:p>
          <a:p>
            <a:r>
              <a:rPr lang="es-MX" sz="1800" dirty="0"/>
              <a:t>La </a:t>
            </a:r>
            <a:r>
              <a:rPr lang="es-MX" sz="1800" b="1" dirty="0"/>
              <a:t>fecha de ocurrencia del siniestro </a:t>
            </a:r>
            <a:r>
              <a:rPr lang="es-MX" sz="1800" dirty="0"/>
              <a:t>debe ser </a:t>
            </a:r>
            <a:r>
              <a:rPr lang="es-MX" sz="1800" b="1" dirty="0"/>
              <a:t>menor</a:t>
            </a:r>
            <a:r>
              <a:rPr lang="es-MX" sz="1800" dirty="0"/>
              <a:t> o </a:t>
            </a:r>
            <a:r>
              <a:rPr lang="es-MX" sz="1800" b="1" dirty="0"/>
              <a:t>igual</a:t>
            </a:r>
            <a:r>
              <a:rPr lang="es-MX" sz="1800" dirty="0"/>
              <a:t> a fecha de baja del certificado.</a:t>
            </a:r>
          </a:p>
          <a:p>
            <a:endParaRPr lang="es-MX" sz="1800" dirty="0"/>
          </a:p>
          <a:p>
            <a:pPr marL="342900" indent="-342900"/>
            <a:endParaRPr sz="18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67</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776431"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ocurrencia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cxnSp>
        <p:nvCxnSpPr>
          <p:cNvPr id="8" name="Conector recto 7">
            <a:extLst>
              <a:ext uri="{FF2B5EF4-FFF2-40B4-BE49-F238E27FC236}">
                <a16:creationId xmlns:a16="http://schemas.microsoft.com/office/drawing/2014/main" id="{04A1EF25-AD53-4F62-BCD6-D9C15665E33C}"/>
              </a:ext>
            </a:extLst>
          </p:cNvPr>
          <p:cNvCxnSpPr>
            <a:cxnSpLocks/>
          </p:cNvCxnSpPr>
          <p:nvPr/>
        </p:nvCxnSpPr>
        <p:spPr>
          <a:xfrm>
            <a:off x="2865808" y="4230745"/>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02629EDE-3BA4-473F-ACBD-ABB8BEE44341}"/>
              </a:ext>
            </a:extLst>
          </p:cNvPr>
          <p:cNvCxnSpPr/>
          <p:nvPr/>
        </p:nvCxnSpPr>
        <p:spPr>
          <a:xfrm>
            <a:off x="7849232" y="3753667"/>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04A4B0CC-595A-479C-A07D-424546E162FE}"/>
              </a:ext>
            </a:extLst>
          </p:cNvPr>
          <p:cNvCxnSpPr/>
          <p:nvPr/>
        </p:nvCxnSpPr>
        <p:spPr>
          <a:xfrm>
            <a:off x="5597891" y="3696580"/>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2C1B6CE8-1157-4E4E-8A9C-C8BA11C5FA51}"/>
              </a:ext>
            </a:extLst>
          </p:cNvPr>
          <p:cNvSpPr txBox="1"/>
          <p:nvPr/>
        </p:nvSpPr>
        <p:spPr>
          <a:xfrm>
            <a:off x="7440604" y="4696312"/>
            <a:ext cx="1007165" cy="261610"/>
          </a:xfrm>
          <a:prstGeom prst="rect">
            <a:avLst/>
          </a:prstGeom>
          <a:noFill/>
        </p:spPr>
        <p:txBody>
          <a:bodyPr wrap="square" rtlCol="0">
            <a:spAutoFit/>
          </a:bodyPr>
          <a:lstStyle/>
          <a:p>
            <a:r>
              <a:rPr lang="es-MX" sz="1100" dirty="0"/>
              <a:t>Abril 2020</a:t>
            </a:r>
          </a:p>
        </p:txBody>
      </p:sp>
      <p:sp>
        <p:nvSpPr>
          <p:cNvPr id="14" name="CuadroTexto 13">
            <a:extLst>
              <a:ext uri="{FF2B5EF4-FFF2-40B4-BE49-F238E27FC236}">
                <a16:creationId xmlns:a16="http://schemas.microsoft.com/office/drawing/2014/main" id="{113DC8C9-50EC-43B7-A384-EC3FAE49283A}"/>
              </a:ext>
            </a:extLst>
          </p:cNvPr>
          <p:cNvSpPr txBox="1"/>
          <p:nvPr/>
        </p:nvSpPr>
        <p:spPr>
          <a:xfrm>
            <a:off x="6660986" y="4664903"/>
            <a:ext cx="502246" cy="261610"/>
          </a:xfrm>
          <a:prstGeom prst="rect">
            <a:avLst/>
          </a:prstGeom>
          <a:noFill/>
        </p:spPr>
        <p:txBody>
          <a:bodyPr wrap="square" rtlCol="0">
            <a:spAutoFit/>
          </a:bodyPr>
          <a:lstStyle/>
          <a:p>
            <a:r>
              <a:rPr lang="es-MX" sz="1100" dirty="0"/>
              <a:t>…</a:t>
            </a:r>
          </a:p>
        </p:txBody>
      </p:sp>
      <p:sp>
        <p:nvSpPr>
          <p:cNvPr id="15" name="CuadroTexto 14">
            <a:extLst>
              <a:ext uri="{FF2B5EF4-FFF2-40B4-BE49-F238E27FC236}">
                <a16:creationId xmlns:a16="http://schemas.microsoft.com/office/drawing/2014/main" id="{24DBF38E-DCBE-4735-8823-7DF2B617777A}"/>
              </a:ext>
            </a:extLst>
          </p:cNvPr>
          <p:cNvSpPr txBox="1"/>
          <p:nvPr/>
        </p:nvSpPr>
        <p:spPr>
          <a:xfrm>
            <a:off x="5019810" y="4718462"/>
            <a:ext cx="1292087" cy="261610"/>
          </a:xfrm>
          <a:prstGeom prst="rect">
            <a:avLst/>
          </a:prstGeom>
          <a:noFill/>
        </p:spPr>
        <p:txBody>
          <a:bodyPr wrap="square" rtlCol="0">
            <a:spAutoFit/>
          </a:bodyPr>
          <a:lstStyle/>
          <a:p>
            <a:r>
              <a:rPr lang="es-MX" sz="1100" dirty="0"/>
              <a:t>Febrero 2010</a:t>
            </a:r>
          </a:p>
        </p:txBody>
      </p:sp>
      <p:sp>
        <p:nvSpPr>
          <p:cNvPr id="16" name="CuadroTexto 15">
            <a:extLst>
              <a:ext uri="{FF2B5EF4-FFF2-40B4-BE49-F238E27FC236}">
                <a16:creationId xmlns:a16="http://schemas.microsoft.com/office/drawing/2014/main" id="{AF002F98-6CD7-462F-B952-2250DDB08121}"/>
              </a:ext>
            </a:extLst>
          </p:cNvPr>
          <p:cNvSpPr txBox="1"/>
          <p:nvPr/>
        </p:nvSpPr>
        <p:spPr>
          <a:xfrm>
            <a:off x="2509119" y="3072203"/>
            <a:ext cx="1758083" cy="430887"/>
          </a:xfrm>
          <a:prstGeom prst="rect">
            <a:avLst/>
          </a:prstGeom>
          <a:noFill/>
        </p:spPr>
        <p:txBody>
          <a:bodyPr wrap="square" rtlCol="0">
            <a:spAutoFit/>
          </a:bodyPr>
          <a:lstStyle/>
          <a:p>
            <a:pPr algn="ctr"/>
            <a:r>
              <a:rPr lang="es-MX" sz="1100" dirty="0"/>
              <a:t>Fecha de alta del certificado</a:t>
            </a:r>
          </a:p>
        </p:txBody>
      </p:sp>
      <p:cxnSp>
        <p:nvCxnSpPr>
          <p:cNvPr id="18" name="Conector recto de flecha 17">
            <a:extLst>
              <a:ext uri="{FF2B5EF4-FFF2-40B4-BE49-F238E27FC236}">
                <a16:creationId xmlns:a16="http://schemas.microsoft.com/office/drawing/2014/main" id="{FA12C814-B9B8-447E-A69D-F3A0F21615FD}"/>
              </a:ext>
            </a:extLst>
          </p:cNvPr>
          <p:cNvCxnSpPr>
            <a:cxnSpLocks/>
          </p:cNvCxnSpPr>
          <p:nvPr/>
        </p:nvCxnSpPr>
        <p:spPr>
          <a:xfrm>
            <a:off x="3364392" y="3893833"/>
            <a:ext cx="5404470"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20" name="CuadroTexto 19">
            <a:extLst>
              <a:ext uri="{FF2B5EF4-FFF2-40B4-BE49-F238E27FC236}">
                <a16:creationId xmlns:a16="http://schemas.microsoft.com/office/drawing/2014/main" id="{EABD8891-604B-4ED3-8F91-4D3567AD914B}"/>
              </a:ext>
            </a:extLst>
          </p:cNvPr>
          <p:cNvSpPr txBox="1"/>
          <p:nvPr/>
        </p:nvSpPr>
        <p:spPr>
          <a:xfrm>
            <a:off x="6329563" y="3071414"/>
            <a:ext cx="557260" cy="261610"/>
          </a:xfrm>
          <a:prstGeom prst="rect">
            <a:avLst/>
          </a:prstGeom>
          <a:noFill/>
        </p:spPr>
        <p:txBody>
          <a:bodyPr wrap="square" rtlCol="0">
            <a:spAutoFit/>
          </a:bodyPr>
          <a:lstStyle/>
          <a:p>
            <a:pPr algn="ctr"/>
            <a:r>
              <a:rPr lang="es-MX" sz="1100" dirty="0"/>
              <a:t>&lt;=</a:t>
            </a:r>
          </a:p>
        </p:txBody>
      </p:sp>
      <p:sp>
        <p:nvSpPr>
          <p:cNvPr id="22" name="CuadroTexto 21">
            <a:extLst>
              <a:ext uri="{FF2B5EF4-FFF2-40B4-BE49-F238E27FC236}">
                <a16:creationId xmlns:a16="http://schemas.microsoft.com/office/drawing/2014/main" id="{6B488EDA-C890-44A7-8C54-086C8D744240}"/>
              </a:ext>
            </a:extLst>
          </p:cNvPr>
          <p:cNvSpPr txBox="1"/>
          <p:nvPr/>
        </p:nvSpPr>
        <p:spPr>
          <a:xfrm>
            <a:off x="4971231" y="2905150"/>
            <a:ext cx="1133062" cy="600164"/>
          </a:xfrm>
          <a:prstGeom prst="rect">
            <a:avLst/>
          </a:prstGeom>
          <a:noFill/>
        </p:spPr>
        <p:txBody>
          <a:bodyPr wrap="square" rtlCol="0">
            <a:spAutoFit/>
          </a:bodyPr>
          <a:lstStyle/>
          <a:p>
            <a:pPr algn="ctr"/>
            <a:r>
              <a:rPr lang="es-MX" sz="1100" dirty="0"/>
              <a:t>Fecha de ocurrencia del siniestro </a:t>
            </a:r>
          </a:p>
        </p:txBody>
      </p:sp>
      <p:cxnSp>
        <p:nvCxnSpPr>
          <p:cNvPr id="27" name="Conector recto 26">
            <a:extLst>
              <a:ext uri="{FF2B5EF4-FFF2-40B4-BE49-F238E27FC236}">
                <a16:creationId xmlns:a16="http://schemas.microsoft.com/office/drawing/2014/main" id="{3FFA623B-C154-45FB-B672-CC38896C27A5}"/>
              </a:ext>
            </a:extLst>
          </p:cNvPr>
          <p:cNvCxnSpPr/>
          <p:nvPr/>
        </p:nvCxnSpPr>
        <p:spPr>
          <a:xfrm>
            <a:off x="3295651" y="3709594"/>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1906B335-DF15-4331-85C4-21336018470E}"/>
              </a:ext>
            </a:extLst>
          </p:cNvPr>
          <p:cNvCxnSpPr>
            <a:cxnSpLocks/>
          </p:cNvCxnSpPr>
          <p:nvPr/>
        </p:nvCxnSpPr>
        <p:spPr>
          <a:xfrm>
            <a:off x="5592595" y="3546303"/>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3BD13D-3C18-445D-9132-3BB76A325EF9}"/>
              </a:ext>
            </a:extLst>
          </p:cNvPr>
          <p:cNvSpPr txBox="1"/>
          <p:nvPr/>
        </p:nvSpPr>
        <p:spPr>
          <a:xfrm>
            <a:off x="2919120" y="4711471"/>
            <a:ext cx="1292087" cy="261610"/>
          </a:xfrm>
          <a:prstGeom prst="rect">
            <a:avLst/>
          </a:prstGeom>
          <a:noFill/>
        </p:spPr>
        <p:txBody>
          <a:bodyPr wrap="square" rtlCol="0">
            <a:spAutoFit/>
          </a:bodyPr>
          <a:lstStyle/>
          <a:p>
            <a:r>
              <a:rPr lang="es-MX" sz="1100" dirty="0"/>
              <a:t>Febrero 2000</a:t>
            </a:r>
          </a:p>
        </p:txBody>
      </p:sp>
      <p:sp>
        <p:nvSpPr>
          <p:cNvPr id="31" name="CuadroTexto 30">
            <a:extLst>
              <a:ext uri="{FF2B5EF4-FFF2-40B4-BE49-F238E27FC236}">
                <a16:creationId xmlns:a16="http://schemas.microsoft.com/office/drawing/2014/main" id="{0A22D676-DD59-4497-9442-AF31771CD6D1}"/>
              </a:ext>
            </a:extLst>
          </p:cNvPr>
          <p:cNvSpPr txBox="1"/>
          <p:nvPr/>
        </p:nvSpPr>
        <p:spPr>
          <a:xfrm>
            <a:off x="4120627" y="4646081"/>
            <a:ext cx="502246" cy="261610"/>
          </a:xfrm>
          <a:prstGeom prst="rect">
            <a:avLst/>
          </a:prstGeom>
          <a:noFill/>
        </p:spPr>
        <p:txBody>
          <a:bodyPr wrap="square" rtlCol="0">
            <a:spAutoFit/>
          </a:bodyPr>
          <a:lstStyle/>
          <a:p>
            <a:r>
              <a:rPr lang="es-MX" sz="1100" dirty="0"/>
              <a:t>…</a:t>
            </a:r>
          </a:p>
        </p:txBody>
      </p:sp>
      <p:sp>
        <p:nvSpPr>
          <p:cNvPr id="30" name="CuadroTexto 29">
            <a:extLst>
              <a:ext uri="{FF2B5EF4-FFF2-40B4-BE49-F238E27FC236}">
                <a16:creationId xmlns:a16="http://schemas.microsoft.com/office/drawing/2014/main" id="{97EEE4B7-0D51-4611-9929-C53ADFFF5D27}"/>
              </a:ext>
            </a:extLst>
          </p:cNvPr>
          <p:cNvSpPr txBox="1"/>
          <p:nvPr/>
        </p:nvSpPr>
        <p:spPr>
          <a:xfrm>
            <a:off x="6975610" y="3013587"/>
            <a:ext cx="1758083" cy="430887"/>
          </a:xfrm>
          <a:prstGeom prst="rect">
            <a:avLst/>
          </a:prstGeom>
          <a:noFill/>
        </p:spPr>
        <p:txBody>
          <a:bodyPr wrap="square" rtlCol="0">
            <a:spAutoFit/>
          </a:bodyPr>
          <a:lstStyle/>
          <a:p>
            <a:pPr algn="ctr"/>
            <a:r>
              <a:rPr lang="es-MX" sz="1100" dirty="0"/>
              <a:t>Fecha de baja del certificado</a:t>
            </a:r>
          </a:p>
        </p:txBody>
      </p:sp>
      <p:sp>
        <p:nvSpPr>
          <p:cNvPr id="24" name="CuadroTexto 23">
            <a:extLst>
              <a:ext uri="{FF2B5EF4-FFF2-40B4-BE49-F238E27FC236}">
                <a16:creationId xmlns:a16="http://schemas.microsoft.com/office/drawing/2014/main" id="{88C898E8-A72B-4DDD-998D-40FEA48B1805}"/>
              </a:ext>
            </a:extLst>
          </p:cNvPr>
          <p:cNvSpPr txBox="1"/>
          <p:nvPr/>
        </p:nvSpPr>
        <p:spPr>
          <a:xfrm>
            <a:off x="4395256" y="3047968"/>
            <a:ext cx="557260" cy="261610"/>
          </a:xfrm>
          <a:prstGeom prst="rect">
            <a:avLst/>
          </a:prstGeom>
          <a:noFill/>
        </p:spPr>
        <p:txBody>
          <a:bodyPr wrap="square" rtlCol="0">
            <a:spAutoFit/>
          </a:bodyPr>
          <a:lstStyle/>
          <a:p>
            <a:pPr algn="ctr"/>
            <a:r>
              <a:rPr lang="es-MX" sz="1100" dirty="0"/>
              <a:t>&lt;=</a:t>
            </a:r>
          </a:p>
        </p:txBody>
      </p:sp>
    </p:spTree>
    <p:extLst>
      <p:ext uri="{BB962C8B-B14F-4D97-AF65-F5344CB8AC3E}">
        <p14:creationId xmlns:p14="http://schemas.microsoft.com/office/powerpoint/2010/main" val="1359853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503691" y="1103745"/>
            <a:ext cx="6456063" cy="3539684"/>
          </a:xfrm>
          <a:prstGeom prst="rect">
            <a:avLst/>
          </a:prstGeom>
        </p:spPr>
        <p:txBody>
          <a:bodyPr spcFirstLastPara="1" wrap="square" lIns="0" tIns="0" rIns="0" bIns="0" anchor="t" anchorCtr="0">
            <a:noAutofit/>
          </a:bodyPr>
          <a:lstStyle/>
          <a:p>
            <a:pPr marL="101600" indent="0" algn="just">
              <a:buNone/>
            </a:pPr>
            <a:r>
              <a:rPr lang="es-MX" sz="1600" dirty="0"/>
              <a:t>Se reportará la fecha en que fue notificado a la Institución el siniestro. </a:t>
            </a:r>
            <a:endParaRPr lang="es-ES"/>
          </a:p>
          <a:p>
            <a:endParaRPr lang="es-MX" sz="1600" dirty="0"/>
          </a:p>
          <a:p>
            <a:r>
              <a:rPr lang="es-MX" sz="1600" dirty="0"/>
              <a:t>La </a:t>
            </a:r>
            <a:r>
              <a:rPr lang="es-MX" sz="1600" b="1" dirty="0"/>
              <a:t>fecha de reporte del siniestro </a:t>
            </a:r>
            <a:r>
              <a:rPr lang="es-MX" sz="1600" dirty="0"/>
              <a:t>debe ser </a:t>
            </a:r>
            <a:r>
              <a:rPr lang="es-MX" sz="1600" b="1" dirty="0"/>
              <a:t>menor</a:t>
            </a:r>
            <a:r>
              <a:rPr lang="es-MX" sz="1600" dirty="0"/>
              <a:t> o </a:t>
            </a:r>
            <a:r>
              <a:rPr lang="es-MX" sz="1600" b="1" dirty="0"/>
              <a:t>igual</a:t>
            </a:r>
            <a:r>
              <a:rPr lang="es-MX" sz="1600" dirty="0"/>
              <a:t> a fecha de contabilización del siniestro.</a:t>
            </a:r>
          </a:p>
          <a:p>
            <a:endParaRPr lang="es-MX" sz="1600" dirty="0"/>
          </a:p>
          <a:p>
            <a:r>
              <a:rPr lang="es-MX" sz="1600" dirty="0"/>
              <a:t>La </a:t>
            </a:r>
            <a:r>
              <a:rPr lang="es-MX" sz="1600" b="1" dirty="0"/>
              <a:t>fecha de reporte del siniestro </a:t>
            </a:r>
            <a:r>
              <a:rPr lang="es-MX" sz="1600" dirty="0"/>
              <a:t>debe ser </a:t>
            </a:r>
            <a:r>
              <a:rPr lang="es-MX" sz="1600" b="1" dirty="0"/>
              <a:t>mayor</a:t>
            </a:r>
            <a:r>
              <a:rPr lang="es-MX" sz="1600" dirty="0"/>
              <a:t> o </a:t>
            </a:r>
            <a:r>
              <a:rPr lang="es-MX" sz="1600" b="1" dirty="0"/>
              <a:t>igual</a:t>
            </a:r>
            <a:r>
              <a:rPr lang="es-MX" sz="1600" dirty="0"/>
              <a:t> a fecha de nacimiento.</a:t>
            </a:r>
          </a:p>
          <a:p>
            <a:endParaRPr lang="es-MX" sz="1600" dirty="0"/>
          </a:p>
          <a:p>
            <a:pPr marL="342900" indent="-342900"/>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68</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reporte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cxnSp>
        <p:nvCxnSpPr>
          <p:cNvPr id="8" name="Conector recto 7">
            <a:extLst>
              <a:ext uri="{FF2B5EF4-FFF2-40B4-BE49-F238E27FC236}">
                <a16:creationId xmlns:a16="http://schemas.microsoft.com/office/drawing/2014/main" id="{ECEAE6D0-79DE-4E51-B6E6-9B823675F387}"/>
              </a:ext>
            </a:extLst>
          </p:cNvPr>
          <p:cNvCxnSpPr>
            <a:cxnSpLocks/>
          </p:cNvCxnSpPr>
          <p:nvPr/>
        </p:nvCxnSpPr>
        <p:spPr>
          <a:xfrm>
            <a:off x="2865808" y="4230745"/>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C9394241-0104-4943-9206-9401F0CC4A41}"/>
              </a:ext>
            </a:extLst>
          </p:cNvPr>
          <p:cNvCxnSpPr/>
          <p:nvPr/>
        </p:nvCxnSpPr>
        <p:spPr>
          <a:xfrm>
            <a:off x="7849232" y="3753667"/>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5D2D5C19-0C8A-4E47-80FE-65A92C04C632}"/>
              </a:ext>
            </a:extLst>
          </p:cNvPr>
          <p:cNvCxnSpPr/>
          <p:nvPr/>
        </p:nvCxnSpPr>
        <p:spPr>
          <a:xfrm>
            <a:off x="5597891" y="3696580"/>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A843D4F2-C869-44AE-A485-6CABED76C14D}"/>
              </a:ext>
            </a:extLst>
          </p:cNvPr>
          <p:cNvSpPr txBox="1"/>
          <p:nvPr/>
        </p:nvSpPr>
        <p:spPr>
          <a:xfrm>
            <a:off x="7440604" y="4696312"/>
            <a:ext cx="1007165" cy="261610"/>
          </a:xfrm>
          <a:prstGeom prst="rect">
            <a:avLst/>
          </a:prstGeom>
          <a:noFill/>
        </p:spPr>
        <p:txBody>
          <a:bodyPr wrap="square" rtlCol="0">
            <a:spAutoFit/>
          </a:bodyPr>
          <a:lstStyle/>
          <a:p>
            <a:r>
              <a:rPr lang="es-MX" sz="1100" dirty="0"/>
              <a:t>Abril 2020</a:t>
            </a:r>
          </a:p>
        </p:txBody>
      </p:sp>
      <p:sp>
        <p:nvSpPr>
          <p:cNvPr id="13" name="CuadroTexto 12">
            <a:extLst>
              <a:ext uri="{FF2B5EF4-FFF2-40B4-BE49-F238E27FC236}">
                <a16:creationId xmlns:a16="http://schemas.microsoft.com/office/drawing/2014/main" id="{1D37DDD4-50E8-4EDF-AD53-6BBE59EEBA3C}"/>
              </a:ext>
            </a:extLst>
          </p:cNvPr>
          <p:cNvSpPr txBox="1"/>
          <p:nvPr/>
        </p:nvSpPr>
        <p:spPr>
          <a:xfrm>
            <a:off x="6660986" y="4664903"/>
            <a:ext cx="502246" cy="261610"/>
          </a:xfrm>
          <a:prstGeom prst="rect">
            <a:avLst/>
          </a:prstGeom>
          <a:noFill/>
        </p:spPr>
        <p:txBody>
          <a:bodyPr wrap="square" rtlCol="0">
            <a:spAutoFit/>
          </a:bodyPr>
          <a:lstStyle/>
          <a:p>
            <a:r>
              <a:rPr lang="es-MX" sz="1100" dirty="0"/>
              <a:t>…</a:t>
            </a:r>
          </a:p>
        </p:txBody>
      </p:sp>
      <p:sp>
        <p:nvSpPr>
          <p:cNvPr id="14" name="CuadroTexto 13">
            <a:extLst>
              <a:ext uri="{FF2B5EF4-FFF2-40B4-BE49-F238E27FC236}">
                <a16:creationId xmlns:a16="http://schemas.microsoft.com/office/drawing/2014/main" id="{2060AF76-EDD6-47D1-A90D-787C4B620B83}"/>
              </a:ext>
            </a:extLst>
          </p:cNvPr>
          <p:cNvSpPr txBox="1"/>
          <p:nvPr/>
        </p:nvSpPr>
        <p:spPr>
          <a:xfrm>
            <a:off x="5019810" y="4718462"/>
            <a:ext cx="1292087" cy="261610"/>
          </a:xfrm>
          <a:prstGeom prst="rect">
            <a:avLst/>
          </a:prstGeom>
          <a:noFill/>
        </p:spPr>
        <p:txBody>
          <a:bodyPr wrap="square" rtlCol="0">
            <a:spAutoFit/>
          </a:bodyPr>
          <a:lstStyle/>
          <a:p>
            <a:r>
              <a:rPr lang="es-MX" sz="1100" dirty="0"/>
              <a:t>Febrero 2010</a:t>
            </a:r>
          </a:p>
        </p:txBody>
      </p:sp>
      <p:sp>
        <p:nvSpPr>
          <p:cNvPr id="15" name="CuadroTexto 14">
            <a:extLst>
              <a:ext uri="{FF2B5EF4-FFF2-40B4-BE49-F238E27FC236}">
                <a16:creationId xmlns:a16="http://schemas.microsoft.com/office/drawing/2014/main" id="{40AA8AB1-96D6-4FDF-9A2C-BCA236F36F54}"/>
              </a:ext>
            </a:extLst>
          </p:cNvPr>
          <p:cNvSpPr txBox="1"/>
          <p:nvPr/>
        </p:nvSpPr>
        <p:spPr>
          <a:xfrm>
            <a:off x="2495471" y="3397930"/>
            <a:ext cx="1758083" cy="261610"/>
          </a:xfrm>
          <a:prstGeom prst="rect">
            <a:avLst/>
          </a:prstGeom>
          <a:noFill/>
        </p:spPr>
        <p:txBody>
          <a:bodyPr wrap="square" rtlCol="0">
            <a:spAutoFit/>
          </a:bodyPr>
          <a:lstStyle/>
          <a:p>
            <a:pPr algn="ctr"/>
            <a:r>
              <a:rPr lang="es-MX" sz="1100" dirty="0"/>
              <a:t>Fecha de nacimiento</a:t>
            </a:r>
          </a:p>
        </p:txBody>
      </p:sp>
      <p:cxnSp>
        <p:nvCxnSpPr>
          <p:cNvPr id="16" name="Conector recto de flecha 15">
            <a:extLst>
              <a:ext uri="{FF2B5EF4-FFF2-40B4-BE49-F238E27FC236}">
                <a16:creationId xmlns:a16="http://schemas.microsoft.com/office/drawing/2014/main" id="{9FD3AB5E-DAD8-4696-A20B-CAD64E24A824}"/>
              </a:ext>
            </a:extLst>
          </p:cNvPr>
          <p:cNvCxnSpPr>
            <a:cxnSpLocks/>
          </p:cNvCxnSpPr>
          <p:nvPr/>
        </p:nvCxnSpPr>
        <p:spPr>
          <a:xfrm>
            <a:off x="3364392" y="3893833"/>
            <a:ext cx="5404470"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7" name="CuadroTexto 16">
            <a:extLst>
              <a:ext uri="{FF2B5EF4-FFF2-40B4-BE49-F238E27FC236}">
                <a16:creationId xmlns:a16="http://schemas.microsoft.com/office/drawing/2014/main" id="{F0902353-FC89-4C33-94D1-BB798A439046}"/>
              </a:ext>
            </a:extLst>
          </p:cNvPr>
          <p:cNvSpPr txBox="1"/>
          <p:nvPr/>
        </p:nvSpPr>
        <p:spPr>
          <a:xfrm>
            <a:off x="6341521" y="3331242"/>
            <a:ext cx="557260" cy="261610"/>
          </a:xfrm>
          <a:prstGeom prst="rect">
            <a:avLst/>
          </a:prstGeom>
          <a:noFill/>
        </p:spPr>
        <p:txBody>
          <a:bodyPr wrap="square" rtlCol="0">
            <a:spAutoFit/>
          </a:bodyPr>
          <a:lstStyle/>
          <a:p>
            <a:pPr algn="ctr"/>
            <a:r>
              <a:rPr lang="es-MX" sz="1100" dirty="0"/>
              <a:t>&lt;=</a:t>
            </a:r>
          </a:p>
        </p:txBody>
      </p:sp>
      <p:sp>
        <p:nvSpPr>
          <p:cNvPr id="18" name="CuadroTexto 17">
            <a:extLst>
              <a:ext uri="{FF2B5EF4-FFF2-40B4-BE49-F238E27FC236}">
                <a16:creationId xmlns:a16="http://schemas.microsoft.com/office/drawing/2014/main" id="{E00A483A-EAE7-44E5-9CAF-31D68271F420}"/>
              </a:ext>
            </a:extLst>
          </p:cNvPr>
          <p:cNvSpPr txBox="1"/>
          <p:nvPr/>
        </p:nvSpPr>
        <p:spPr>
          <a:xfrm>
            <a:off x="4571999" y="3274159"/>
            <a:ext cx="1986724" cy="430887"/>
          </a:xfrm>
          <a:prstGeom prst="rect">
            <a:avLst/>
          </a:prstGeom>
          <a:noFill/>
        </p:spPr>
        <p:txBody>
          <a:bodyPr wrap="square" rtlCol="0">
            <a:spAutoFit/>
          </a:bodyPr>
          <a:lstStyle/>
          <a:p>
            <a:pPr algn="ctr"/>
            <a:r>
              <a:rPr lang="es-MX" sz="1100" dirty="0"/>
              <a:t>Fecha de reporte del siniestro </a:t>
            </a:r>
          </a:p>
        </p:txBody>
      </p:sp>
      <p:cxnSp>
        <p:nvCxnSpPr>
          <p:cNvPr id="19" name="Conector recto 18">
            <a:extLst>
              <a:ext uri="{FF2B5EF4-FFF2-40B4-BE49-F238E27FC236}">
                <a16:creationId xmlns:a16="http://schemas.microsoft.com/office/drawing/2014/main" id="{34F3E6C1-7509-4419-B254-017835CAA077}"/>
              </a:ext>
            </a:extLst>
          </p:cNvPr>
          <p:cNvCxnSpPr/>
          <p:nvPr/>
        </p:nvCxnSpPr>
        <p:spPr>
          <a:xfrm>
            <a:off x="3295651" y="3709594"/>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BD145D31-630B-45CA-BA5A-2AB3CDB4CC61}"/>
              </a:ext>
            </a:extLst>
          </p:cNvPr>
          <p:cNvCxnSpPr>
            <a:cxnSpLocks/>
          </p:cNvCxnSpPr>
          <p:nvPr/>
        </p:nvCxnSpPr>
        <p:spPr>
          <a:xfrm>
            <a:off x="5592596" y="3727269"/>
            <a:ext cx="0" cy="443501"/>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47223D22-D8B2-48DC-A0DE-4F99F4BB90C7}"/>
              </a:ext>
            </a:extLst>
          </p:cNvPr>
          <p:cNvSpPr txBox="1"/>
          <p:nvPr/>
        </p:nvSpPr>
        <p:spPr>
          <a:xfrm>
            <a:off x="2919120" y="4711471"/>
            <a:ext cx="1292087" cy="261610"/>
          </a:xfrm>
          <a:prstGeom prst="rect">
            <a:avLst/>
          </a:prstGeom>
          <a:noFill/>
        </p:spPr>
        <p:txBody>
          <a:bodyPr wrap="square" rtlCol="0">
            <a:spAutoFit/>
          </a:bodyPr>
          <a:lstStyle/>
          <a:p>
            <a:r>
              <a:rPr lang="es-MX" sz="1100" dirty="0"/>
              <a:t>Febrero 2000</a:t>
            </a:r>
          </a:p>
        </p:txBody>
      </p:sp>
      <p:sp>
        <p:nvSpPr>
          <p:cNvPr id="22" name="CuadroTexto 21">
            <a:extLst>
              <a:ext uri="{FF2B5EF4-FFF2-40B4-BE49-F238E27FC236}">
                <a16:creationId xmlns:a16="http://schemas.microsoft.com/office/drawing/2014/main" id="{24F4E076-59B1-4342-B23D-50C75AA53CF8}"/>
              </a:ext>
            </a:extLst>
          </p:cNvPr>
          <p:cNvSpPr txBox="1"/>
          <p:nvPr/>
        </p:nvSpPr>
        <p:spPr>
          <a:xfrm>
            <a:off x="4120627" y="4646081"/>
            <a:ext cx="502246" cy="261610"/>
          </a:xfrm>
          <a:prstGeom prst="rect">
            <a:avLst/>
          </a:prstGeom>
          <a:noFill/>
        </p:spPr>
        <p:txBody>
          <a:bodyPr wrap="square" rtlCol="0">
            <a:spAutoFit/>
          </a:bodyPr>
          <a:lstStyle/>
          <a:p>
            <a:r>
              <a:rPr lang="es-MX" sz="1100" dirty="0"/>
              <a:t>…</a:t>
            </a:r>
          </a:p>
        </p:txBody>
      </p:sp>
      <p:sp>
        <p:nvSpPr>
          <p:cNvPr id="23" name="CuadroTexto 22">
            <a:extLst>
              <a:ext uri="{FF2B5EF4-FFF2-40B4-BE49-F238E27FC236}">
                <a16:creationId xmlns:a16="http://schemas.microsoft.com/office/drawing/2014/main" id="{9602EE7C-0061-4378-9460-F4B4D84A0BAF}"/>
              </a:ext>
            </a:extLst>
          </p:cNvPr>
          <p:cNvSpPr txBox="1"/>
          <p:nvPr/>
        </p:nvSpPr>
        <p:spPr>
          <a:xfrm>
            <a:off x="7018892" y="3254112"/>
            <a:ext cx="1758083" cy="430887"/>
          </a:xfrm>
          <a:prstGeom prst="rect">
            <a:avLst/>
          </a:prstGeom>
          <a:noFill/>
        </p:spPr>
        <p:txBody>
          <a:bodyPr wrap="square" rtlCol="0">
            <a:spAutoFit/>
          </a:bodyPr>
          <a:lstStyle/>
          <a:p>
            <a:pPr algn="ctr"/>
            <a:r>
              <a:rPr lang="es-MX" sz="1100" dirty="0"/>
              <a:t>Fecha de contabilización del siniestro</a:t>
            </a:r>
          </a:p>
        </p:txBody>
      </p:sp>
      <p:sp>
        <p:nvSpPr>
          <p:cNvPr id="24" name="CuadroTexto 23">
            <a:extLst>
              <a:ext uri="{FF2B5EF4-FFF2-40B4-BE49-F238E27FC236}">
                <a16:creationId xmlns:a16="http://schemas.microsoft.com/office/drawing/2014/main" id="{10943135-6A13-4631-B589-D64D35ACD170}"/>
              </a:ext>
            </a:extLst>
          </p:cNvPr>
          <p:cNvSpPr txBox="1"/>
          <p:nvPr/>
        </p:nvSpPr>
        <p:spPr>
          <a:xfrm>
            <a:off x="4159475" y="3364986"/>
            <a:ext cx="557260" cy="261610"/>
          </a:xfrm>
          <a:prstGeom prst="rect">
            <a:avLst/>
          </a:prstGeom>
          <a:noFill/>
        </p:spPr>
        <p:txBody>
          <a:bodyPr wrap="square" rtlCol="0">
            <a:spAutoFit/>
          </a:bodyPr>
          <a:lstStyle/>
          <a:p>
            <a:pPr algn="ctr"/>
            <a:r>
              <a:rPr lang="es-MX" sz="1100" dirty="0"/>
              <a:t>&lt;=</a:t>
            </a:r>
          </a:p>
        </p:txBody>
      </p:sp>
    </p:spTree>
    <p:extLst>
      <p:ext uri="{BB962C8B-B14F-4D97-AF65-F5344CB8AC3E}">
        <p14:creationId xmlns:p14="http://schemas.microsoft.com/office/powerpoint/2010/main" val="634781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6181708" cy="3539684"/>
          </a:xfrm>
          <a:prstGeom prst="rect">
            <a:avLst/>
          </a:prstGeom>
        </p:spPr>
        <p:txBody>
          <a:bodyPr spcFirstLastPara="1" wrap="square" lIns="0" tIns="0" rIns="0" bIns="0" anchor="t" anchorCtr="0">
            <a:noAutofit/>
          </a:bodyPr>
          <a:lstStyle/>
          <a:p>
            <a:r>
              <a:rPr lang="es-MX"/>
              <a:t>La </a:t>
            </a:r>
            <a:r>
              <a:rPr lang="es-MX" b="1" dirty="0"/>
              <a:t>fecha de reporte del siniestro </a:t>
            </a:r>
            <a:r>
              <a:rPr lang="es-MX" dirty="0"/>
              <a:t>debe ser </a:t>
            </a:r>
            <a:r>
              <a:rPr lang="es-MX" b="1" dirty="0"/>
              <a:t>menor</a:t>
            </a:r>
            <a:r>
              <a:rPr lang="es-MX" dirty="0"/>
              <a:t> o </a:t>
            </a:r>
            <a:r>
              <a:rPr lang="es-MX" b="1" dirty="0"/>
              <a:t>igual</a:t>
            </a:r>
            <a:r>
              <a:rPr lang="es-MX" dirty="0"/>
              <a:t> a fecha de pago del siniestro.</a:t>
            </a:r>
          </a:p>
          <a:p>
            <a:endParaRPr lang="es-MX" dirty="0"/>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69</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reporte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cxnSp>
        <p:nvCxnSpPr>
          <p:cNvPr id="8" name="Conector recto 7">
            <a:extLst>
              <a:ext uri="{FF2B5EF4-FFF2-40B4-BE49-F238E27FC236}">
                <a16:creationId xmlns:a16="http://schemas.microsoft.com/office/drawing/2014/main" id="{99A73DDA-1A1E-40A4-BEA8-316DE2E08F7A}"/>
              </a:ext>
            </a:extLst>
          </p:cNvPr>
          <p:cNvCxnSpPr>
            <a:cxnSpLocks/>
          </p:cNvCxnSpPr>
          <p:nvPr/>
        </p:nvCxnSpPr>
        <p:spPr>
          <a:xfrm>
            <a:off x="2893103" y="3991910"/>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DA4BD00E-4D01-4533-9387-31BD8EADC129}"/>
              </a:ext>
            </a:extLst>
          </p:cNvPr>
          <p:cNvCxnSpPr/>
          <p:nvPr/>
        </p:nvCxnSpPr>
        <p:spPr>
          <a:xfrm>
            <a:off x="7876527" y="3514832"/>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85ECEEE0-198A-475C-A52B-BA674CFB6A10}"/>
              </a:ext>
            </a:extLst>
          </p:cNvPr>
          <p:cNvCxnSpPr/>
          <p:nvPr/>
        </p:nvCxnSpPr>
        <p:spPr>
          <a:xfrm>
            <a:off x="5625186" y="3457745"/>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B3BF180B-0D50-419F-9233-F2F3CEBB85BD}"/>
              </a:ext>
            </a:extLst>
          </p:cNvPr>
          <p:cNvSpPr txBox="1"/>
          <p:nvPr/>
        </p:nvSpPr>
        <p:spPr>
          <a:xfrm>
            <a:off x="7467899" y="4457477"/>
            <a:ext cx="1007165" cy="261610"/>
          </a:xfrm>
          <a:prstGeom prst="rect">
            <a:avLst/>
          </a:prstGeom>
          <a:noFill/>
        </p:spPr>
        <p:txBody>
          <a:bodyPr wrap="square" rtlCol="0">
            <a:spAutoFit/>
          </a:bodyPr>
          <a:lstStyle/>
          <a:p>
            <a:r>
              <a:rPr lang="es-MX" sz="1100" dirty="0"/>
              <a:t>Abril 2020</a:t>
            </a:r>
          </a:p>
        </p:txBody>
      </p:sp>
      <p:cxnSp>
        <p:nvCxnSpPr>
          <p:cNvPr id="16" name="Conector recto de flecha 15">
            <a:extLst>
              <a:ext uri="{FF2B5EF4-FFF2-40B4-BE49-F238E27FC236}">
                <a16:creationId xmlns:a16="http://schemas.microsoft.com/office/drawing/2014/main" id="{4677F17C-61B5-4D3B-8E6F-36A2E5A84663}"/>
              </a:ext>
            </a:extLst>
          </p:cNvPr>
          <p:cNvCxnSpPr>
            <a:cxnSpLocks/>
          </p:cNvCxnSpPr>
          <p:nvPr/>
        </p:nvCxnSpPr>
        <p:spPr>
          <a:xfrm>
            <a:off x="3391687" y="3654998"/>
            <a:ext cx="5404470"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8" name="CuadroTexto 17">
            <a:extLst>
              <a:ext uri="{FF2B5EF4-FFF2-40B4-BE49-F238E27FC236}">
                <a16:creationId xmlns:a16="http://schemas.microsoft.com/office/drawing/2014/main" id="{C1F39D7D-9CA2-4D0A-8F54-568110C3F408}"/>
              </a:ext>
            </a:extLst>
          </p:cNvPr>
          <p:cNvSpPr txBox="1"/>
          <p:nvPr/>
        </p:nvSpPr>
        <p:spPr>
          <a:xfrm>
            <a:off x="2466865" y="2877856"/>
            <a:ext cx="1763940" cy="430887"/>
          </a:xfrm>
          <a:prstGeom prst="rect">
            <a:avLst/>
          </a:prstGeom>
          <a:noFill/>
        </p:spPr>
        <p:txBody>
          <a:bodyPr wrap="square" rtlCol="0">
            <a:spAutoFit/>
          </a:bodyPr>
          <a:lstStyle/>
          <a:p>
            <a:pPr algn="ctr"/>
            <a:r>
              <a:rPr lang="es-MX" sz="1100" dirty="0"/>
              <a:t>Fecha de reporte del siniestro </a:t>
            </a:r>
          </a:p>
        </p:txBody>
      </p:sp>
      <p:cxnSp>
        <p:nvCxnSpPr>
          <p:cNvPr id="19" name="Conector recto 18">
            <a:extLst>
              <a:ext uri="{FF2B5EF4-FFF2-40B4-BE49-F238E27FC236}">
                <a16:creationId xmlns:a16="http://schemas.microsoft.com/office/drawing/2014/main" id="{59967C1E-890F-47A7-A525-A842E66DE22A}"/>
              </a:ext>
            </a:extLst>
          </p:cNvPr>
          <p:cNvCxnSpPr/>
          <p:nvPr/>
        </p:nvCxnSpPr>
        <p:spPr>
          <a:xfrm>
            <a:off x="3322946" y="3470759"/>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FF1C19F4-FF49-4696-9446-0FFC8756D285}"/>
              </a:ext>
            </a:extLst>
          </p:cNvPr>
          <p:cNvCxnSpPr>
            <a:cxnSpLocks/>
          </p:cNvCxnSpPr>
          <p:nvPr/>
        </p:nvCxnSpPr>
        <p:spPr>
          <a:xfrm>
            <a:off x="3327067" y="3259700"/>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ABD05CCC-4663-4963-9493-E373A873A195}"/>
              </a:ext>
            </a:extLst>
          </p:cNvPr>
          <p:cNvSpPr txBox="1"/>
          <p:nvPr/>
        </p:nvSpPr>
        <p:spPr>
          <a:xfrm>
            <a:off x="2946415" y="4472636"/>
            <a:ext cx="1292087" cy="261610"/>
          </a:xfrm>
          <a:prstGeom prst="rect">
            <a:avLst/>
          </a:prstGeom>
          <a:noFill/>
        </p:spPr>
        <p:txBody>
          <a:bodyPr wrap="square" lIns="91440" tIns="45720" rIns="91440" bIns="45720" rtlCol="0" anchor="t">
            <a:spAutoFit/>
          </a:bodyPr>
          <a:lstStyle/>
          <a:p>
            <a:r>
              <a:rPr lang="es-MX" sz="1100"/>
              <a:t>Febrero 2020</a:t>
            </a:r>
            <a:endParaRPr lang="es-MX" sz="1100" dirty="0"/>
          </a:p>
        </p:txBody>
      </p:sp>
      <p:sp>
        <p:nvSpPr>
          <p:cNvPr id="22" name="CuadroTexto 21">
            <a:extLst>
              <a:ext uri="{FF2B5EF4-FFF2-40B4-BE49-F238E27FC236}">
                <a16:creationId xmlns:a16="http://schemas.microsoft.com/office/drawing/2014/main" id="{68C70AE7-71F8-42AE-BE6C-2F0821A052AC}"/>
              </a:ext>
            </a:extLst>
          </p:cNvPr>
          <p:cNvSpPr txBox="1"/>
          <p:nvPr/>
        </p:nvSpPr>
        <p:spPr>
          <a:xfrm>
            <a:off x="5642352" y="4379950"/>
            <a:ext cx="502246" cy="261610"/>
          </a:xfrm>
          <a:prstGeom prst="rect">
            <a:avLst/>
          </a:prstGeom>
          <a:noFill/>
        </p:spPr>
        <p:txBody>
          <a:bodyPr wrap="square" rtlCol="0">
            <a:spAutoFit/>
          </a:bodyPr>
          <a:lstStyle/>
          <a:p>
            <a:r>
              <a:rPr lang="es-MX" sz="1100" dirty="0"/>
              <a:t>…</a:t>
            </a:r>
          </a:p>
        </p:txBody>
      </p:sp>
      <p:sp>
        <p:nvSpPr>
          <p:cNvPr id="23" name="CuadroTexto 22">
            <a:extLst>
              <a:ext uri="{FF2B5EF4-FFF2-40B4-BE49-F238E27FC236}">
                <a16:creationId xmlns:a16="http://schemas.microsoft.com/office/drawing/2014/main" id="{D39C9ABA-5CE0-4F73-849A-EE21FF95CB05}"/>
              </a:ext>
            </a:extLst>
          </p:cNvPr>
          <p:cNvSpPr txBox="1"/>
          <p:nvPr/>
        </p:nvSpPr>
        <p:spPr>
          <a:xfrm>
            <a:off x="6817057" y="2958997"/>
            <a:ext cx="2073585" cy="261610"/>
          </a:xfrm>
          <a:prstGeom prst="rect">
            <a:avLst/>
          </a:prstGeom>
          <a:noFill/>
        </p:spPr>
        <p:txBody>
          <a:bodyPr wrap="square" rtlCol="0">
            <a:spAutoFit/>
          </a:bodyPr>
          <a:lstStyle/>
          <a:p>
            <a:pPr algn="ctr"/>
            <a:r>
              <a:rPr lang="es-MX" sz="1100" dirty="0"/>
              <a:t>Fecha de pago de siniestro</a:t>
            </a:r>
          </a:p>
        </p:txBody>
      </p:sp>
      <p:sp>
        <p:nvSpPr>
          <p:cNvPr id="24" name="CuadroTexto 23">
            <a:extLst>
              <a:ext uri="{FF2B5EF4-FFF2-40B4-BE49-F238E27FC236}">
                <a16:creationId xmlns:a16="http://schemas.microsoft.com/office/drawing/2014/main" id="{991D634C-0495-40DC-BBEF-DDA3301D31C4}"/>
              </a:ext>
            </a:extLst>
          </p:cNvPr>
          <p:cNvSpPr txBox="1"/>
          <p:nvPr/>
        </p:nvSpPr>
        <p:spPr>
          <a:xfrm>
            <a:off x="5309656" y="2904667"/>
            <a:ext cx="557260" cy="261610"/>
          </a:xfrm>
          <a:prstGeom prst="rect">
            <a:avLst/>
          </a:prstGeom>
          <a:noFill/>
        </p:spPr>
        <p:txBody>
          <a:bodyPr wrap="square" rtlCol="0">
            <a:spAutoFit/>
          </a:bodyPr>
          <a:lstStyle/>
          <a:p>
            <a:pPr algn="ctr"/>
            <a:r>
              <a:rPr lang="es-MX" sz="1100" dirty="0"/>
              <a:t>&lt;=</a:t>
            </a:r>
          </a:p>
        </p:txBody>
      </p:sp>
    </p:spTree>
    <p:extLst>
      <p:ext uri="{BB962C8B-B14F-4D97-AF65-F5344CB8AC3E}">
        <p14:creationId xmlns:p14="http://schemas.microsoft.com/office/powerpoint/2010/main" val="222796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indent="0" algn="just">
              <a:lnSpc>
                <a:spcPct val="114999"/>
              </a:lnSpc>
              <a:buNone/>
            </a:pPr>
            <a:r>
              <a:rPr lang="es" dirty="0"/>
              <a:t>Se especificará el número de certificado, que la Institución haya asignado, mismo que no podrá repetirse dentro de una misma póliza</a:t>
            </a:r>
            <a:r>
              <a:rPr lang="es-MX" dirty="0"/>
              <a:t>. </a:t>
            </a:r>
            <a:endParaRPr lang="es-ES"/>
          </a:p>
          <a:p>
            <a:pPr marL="0" indent="0" algn="just">
              <a:lnSpc>
                <a:spcPct val="114999"/>
              </a:lnSpc>
              <a:buNone/>
            </a:pPr>
            <a:endParaRPr lang="es-MX" dirty="0"/>
          </a:p>
          <a:p>
            <a:pPr marL="0" indent="0" algn="just">
              <a:lnSpc>
                <a:spcPct val="114999"/>
              </a:lnSpc>
              <a:buNone/>
            </a:pPr>
            <a:r>
              <a:rPr lang="es-MX" dirty="0"/>
              <a:t>Dicho número deberá guardar consistencia con el archivo actual y futuro de emisión y siniestros.</a:t>
            </a:r>
            <a:endParaRPr lang="es-ES"/>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Número de certificados</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21071849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pPr marL="101600" indent="0" algn="just">
              <a:buNone/>
            </a:pPr>
            <a:r>
              <a:rPr lang="es-MX" sz="1600" dirty="0"/>
              <a:t>Se reportará la fecha en que la Institución contabilizó el siniestro por primera vez. </a:t>
            </a:r>
            <a:endParaRPr lang="es-ES" dirty="0"/>
          </a:p>
          <a:p>
            <a:endParaRPr lang="es-MX" sz="1600" dirty="0"/>
          </a:p>
          <a:p>
            <a:r>
              <a:rPr lang="es-MX" sz="1600" dirty="0"/>
              <a:t>La </a:t>
            </a:r>
            <a:r>
              <a:rPr lang="es-MX" sz="1600" b="1" dirty="0"/>
              <a:t>fecha de contabilización del siniestro</a:t>
            </a:r>
            <a:r>
              <a:rPr lang="es-MX" sz="1600" dirty="0"/>
              <a:t> debe ser </a:t>
            </a:r>
            <a:r>
              <a:rPr lang="es-MX" sz="1600" b="1" dirty="0"/>
              <a:t>menor</a:t>
            </a:r>
            <a:r>
              <a:rPr lang="es-MX" sz="1600" dirty="0"/>
              <a:t> o </a:t>
            </a:r>
            <a:r>
              <a:rPr lang="es-MX" sz="1600" b="1" dirty="0"/>
              <a:t>igual</a:t>
            </a:r>
            <a:r>
              <a:rPr lang="es-MX" sz="1600" dirty="0"/>
              <a:t> a fecha de pago del siniestro.</a:t>
            </a:r>
          </a:p>
          <a:p>
            <a:endParaRPr lang="es-MX" sz="1600" dirty="0"/>
          </a:p>
          <a:p>
            <a:r>
              <a:rPr lang="es-MX" sz="1600" dirty="0"/>
              <a:t>La </a:t>
            </a:r>
            <a:r>
              <a:rPr lang="es-MX" sz="1600" b="1" dirty="0"/>
              <a:t>fecha de contabilización del siniestro</a:t>
            </a:r>
            <a:r>
              <a:rPr lang="es-MX" sz="1600" dirty="0"/>
              <a:t> debe ser </a:t>
            </a:r>
            <a:r>
              <a:rPr lang="es-MX" sz="1600" b="1" dirty="0"/>
              <a:t>menor </a:t>
            </a:r>
            <a:r>
              <a:rPr lang="es-MX" sz="1600" dirty="0"/>
              <a:t>o</a:t>
            </a:r>
            <a:r>
              <a:rPr lang="es-MX" sz="1600" b="1" dirty="0"/>
              <a:t> igual</a:t>
            </a:r>
            <a:r>
              <a:rPr lang="es-MX" sz="1600" dirty="0"/>
              <a:t> al año de reporte.</a:t>
            </a:r>
          </a:p>
          <a:p>
            <a:pPr>
              <a:lnSpc>
                <a:spcPct val="114999"/>
              </a:lnSpc>
            </a:pPr>
            <a:endParaRPr lang="es-MX" sz="1600" dirty="0"/>
          </a:p>
          <a:p>
            <a:pPr algn="just">
              <a:lnSpc>
                <a:spcPct val="114999"/>
              </a:lnSpc>
            </a:pPr>
            <a:r>
              <a:rPr lang="es-MX" sz="1600" dirty="0"/>
              <a:t>Nota: Si el siniestro tiene fecha de contabilización del 2020 dicho siniestro debe estar reportado en la base de 2020</a:t>
            </a:r>
          </a:p>
          <a:p>
            <a:pPr>
              <a:lnSpc>
                <a:spcPct val="114999"/>
              </a:lnSpc>
            </a:pPr>
            <a:endParaRPr lang="es-MX" sz="1600" dirty="0"/>
          </a:p>
          <a:p>
            <a:pPr marL="342900" indent="-342900"/>
            <a:endParaRPr lang="es-ES"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70</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776431"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000" dirty="0"/>
              <a:t>Fecha de contabilización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3047976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pPr marL="101600" indent="0" algn="just">
              <a:buNone/>
            </a:pPr>
            <a:r>
              <a:rPr lang="es-MX" sz="1600" dirty="0"/>
              <a:t>Indicar la fecha en que se realizó el pago del siniestro o vencimiento por parte de la Institución.</a:t>
            </a:r>
            <a:endParaRPr lang="es-ES"/>
          </a:p>
          <a:p>
            <a:pPr algn="just"/>
            <a:endParaRPr lang="es-MX" sz="1600" dirty="0"/>
          </a:p>
          <a:p>
            <a:pPr algn="just"/>
            <a:r>
              <a:rPr lang="es-MX" sz="1600"/>
              <a:t>La</a:t>
            </a:r>
            <a:r>
              <a:rPr lang="es-MX" sz="1600" b="1"/>
              <a:t> fecha de pago del siniestro</a:t>
            </a:r>
            <a:r>
              <a:rPr lang="es-MX" sz="1600"/>
              <a:t> debe ser </a:t>
            </a:r>
            <a:r>
              <a:rPr lang="es-MX" sz="1600" b="1" dirty="0"/>
              <a:t>igual</a:t>
            </a:r>
            <a:r>
              <a:rPr lang="es-MX" sz="1600"/>
              <a:t> al año de </a:t>
            </a:r>
            <a:r>
              <a:rPr lang="es-MX" sz="1600" dirty="0"/>
              <a:t>reporte.</a:t>
            </a:r>
          </a:p>
          <a:p>
            <a:pPr marL="342900" indent="-342900"/>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71</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pago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cxnSp>
        <p:nvCxnSpPr>
          <p:cNvPr id="8" name="Conector recto 7">
            <a:extLst>
              <a:ext uri="{FF2B5EF4-FFF2-40B4-BE49-F238E27FC236}">
                <a16:creationId xmlns:a16="http://schemas.microsoft.com/office/drawing/2014/main" id="{D5BE5A74-11E3-4F44-84F7-A1D865CB2C1E}"/>
              </a:ext>
            </a:extLst>
          </p:cNvPr>
          <p:cNvCxnSpPr>
            <a:cxnSpLocks/>
          </p:cNvCxnSpPr>
          <p:nvPr/>
        </p:nvCxnSpPr>
        <p:spPr>
          <a:xfrm>
            <a:off x="2971316" y="4078345"/>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ED4E7829-5F02-4AF1-8D58-AB86D285D14B}"/>
              </a:ext>
            </a:extLst>
          </p:cNvPr>
          <p:cNvCxnSpPr>
            <a:cxnSpLocks/>
          </p:cNvCxnSpPr>
          <p:nvPr/>
        </p:nvCxnSpPr>
        <p:spPr>
          <a:xfrm>
            <a:off x="7947120" y="3796937"/>
            <a:ext cx="0" cy="728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A69EC954-2847-4DBA-816F-57D8B7218CB0}"/>
              </a:ext>
            </a:extLst>
          </p:cNvPr>
          <p:cNvCxnSpPr>
            <a:cxnSpLocks/>
          </p:cNvCxnSpPr>
          <p:nvPr/>
        </p:nvCxnSpPr>
        <p:spPr>
          <a:xfrm flipH="1">
            <a:off x="5703399" y="3779520"/>
            <a:ext cx="715" cy="718816"/>
          </a:xfrm>
          <a:prstGeom prst="line">
            <a:avLst/>
          </a:prstGeom>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8A6A7895-FAA3-4768-B6DD-3BAEEA0B8D2F}"/>
              </a:ext>
            </a:extLst>
          </p:cNvPr>
          <p:cNvSpPr txBox="1"/>
          <p:nvPr/>
        </p:nvSpPr>
        <p:spPr>
          <a:xfrm>
            <a:off x="7728992" y="4574392"/>
            <a:ext cx="576807" cy="261610"/>
          </a:xfrm>
          <a:prstGeom prst="rect">
            <a:avLst/>
          </a:prstGeom>
          <a:noFill/>
        </p:spPr>
        <p:txBody>
          <a:bodyPr wrap="square" rtlCol="0">
            <a:spAutoFit/>
          </a:bodyPr>
          <a:lstStyle/>
          <a:p>
            <a:r>
              <a:rPr lang="es-MX" sz="1100" dirty="0"/>
              <a:t>2020</a:t>
            </a:r>
          </a:p>
        </p:txBody>
      </p:sp>
      <p:sp>
        <p:nvSpPr>
          <p:cNvPr id="13" name="CuadroTexto 12">
            <a:extLst>
              <a:ext uri="{FF2B5EF4-FFF2-40B4-BE49-F238E27FC236}">
                <a16:creationId xmlns:a16="http://schemas.microsoft.com/office/drawing/2014/main" id="{1C5A7ADA-FC71-4FA2-8B54-4D021D37148A}"/>
              </a:ext>
            </a:extLst>
          </p:cNvPr>
          <p:cNvSpPr txBox="1"/>
          <p:nvPr/>
        </p:nvSpPr>
        <p:spPr>
          <a:xfrm>
            <a:off x="5559017" y="4465611"/>
            <a:ext cx="502246" cy="261610"/>
          </a:xfrm>
          <a:prstGeom prst="rect">
            <a:avLst/>
          </a:prstGeom>
          <a:noFill/>
        </p:spPr>
        <p:txBody>
          <a:bodyPr wrap="square" rtlCol="0">
            <a:spAutoFit/>
          </a:bodyPr>
          <a:lstStyle/>
          <a:p>
            <a:r>
              <a:rPr lang="es-MX" sz="1100" dirty="0"/>
              <a:t>…</a:t>
            </a:r>
          </a:p>
        </p:txBody>
      </p:sp>
      <p:sp>
        <p:nvSpPr>
          <p:cNvPr id="15" name="CuadroTexto 14">
            <a:extLst>
              <a:ext uri="{FF2B5EF4-FFF2-40B4-BE49-F238E27FC236}">
                <a16:creationId xmlns:a16="http://schemas.microsoft.com/office/drawing/2014/main" id="{0682893A-7EB9-4861-920A-854501A597C1}"/>
              </a:ext>
            </a:extLst>
          </p:cNvPr>
          <p:cNvSpPr txBox="1"/>
          <p:nvPr/>
        </p:nvSpPr>
        <p:spPr>
          <a:xfrm>
            <a:off x="5444303" y="3409374"/>
            <a:ext cx="557260" cy="261610"/>
          </a:xfrm>
          <a:prstGeom prst="rect">
            <a:avLst/>
          </a:prstGeom>
          <a:noFill/>
        </p:spPr>
        <p:txBody>
          <a:bodyPr wrap="square" rtlCol="0">
            <a:spAutoFit/>
          </a:bodyPr>
          <a:lstStyle/>
          <a:p>
            <a:pPr algn="ctr"/>
            <a:r>
              <a:rPr lang="es-MX" sz="1100" dirty="0"/>
              <a:t>=</a:t>
            </a:r>
          </a:p>
        </p:txBody>
      </p:sp>
      <p:sp>
        <p:nvSpPr>
          <p:cNvPr id="16" name="CuadroTexto 15">
            <a:extLst>
              <a:ext uri="{FF2B5EF4-FFF2-40B4-BE49-F238E27FC236}">
                <a16:creationId xmlns:a16="http://schemas.microsoft.com/office/drawing/2014/main" id="{4E9280E9-E0EF-484E-80A3-8511DA0898BC}"/>
              </a:ext>
            </a:extLst>
          </p:cNvPr>
          <p:cNvSpPr txBox="1"/>
          <p:nvPr/>
        </p:nvSpPr>
        <p:spPr>
          <a:xfrm>
            <a:off x="2840311" y="3255168"/>
            <a:ext cx="1133062" cy="430887"/>
          </a:xfrm>
          <a:prstGeom prst="rect">
            <a:avLst/>
          </a:prstGeom>
          <a:noFill/>
        </p:spPr>
        <p:txBody>
          <a:bodyPr wrap="square" rtlCol="0">
            <a:spAutoFit/>
          </a:bodyPr>
          <a:lstStyle/>
          <a:p>
            <a:pPr algn="ctr"/>
            <a:r>
              <a:rPr lang="es-MX" sz="1100" dirty="0"/>
              <a:t>Fecha de pago del siniestro</a:t>
            </a:r>
          </a:p>
        </p:txBody>
      </p:sp>
      <p:cxnSp>
        <p:nvCxnSpPr>
          <p:cNvPr id="17" name="Conector recto 16">
            <a:extLst>
              <a:ext uri="{FF2B5EF4-FFF2-40B4-BE49-F238E27FC236}">
                <a16:creationId xmlns:a16="http://schemas.microsoft.com/office/drawing/2014/main" id="{F0127FF0-6B95-4A9A-A1AF-AAC324B0150B}"/>
              </a:ext>
            </a:extLst>
          </p:cNvPr>
          <p:cNvCxnSpPr>
            <a:cxnSpLocks/>
          </p:cNvCxnSpPr>
          <p:nvPr/>
        </p:nvCxnSpPr>
        <p:spPr>
          <a:xfrm>
            <a:off x="3401159" y="3683726"/>
            <a:ext cx="0" cy="82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1972BC65-B74C-4868-B82F-C0C160382C49}"/>
              </a:ext>
            </a:extLst>
          </p:cNvPr>
          <p:cNvCxnSpPr>
            <a:cxnSpLocks/>
          </p:cNvCxnSpPr>
          <p:nvPr/>
        </p:nvCxnSpPr>
        <p:spPr>
          <a:xfrm>
            <a:off x="3404229" y="3709851"/>
            <a:ext cx="0" cy="338789"/>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F6D02B89-B6DE-4481-9408-1C1D856BEB4A}"/>
              </a:ext>
            </a:extLst>
          </p:cNvPr>
          <p:cNvSpPr txBox="1"/>
          <p:nvPr/>
        </p:nvSpPr>
        <p:spPr>
          <a:xfrm>
            <a:off x="3024628" y="4559071"/>
            <a:ext cx="1292087" cy="261610"/>
          </a:xfrm>
          <a:prstGeom prst="rect">
            <a:avLst/>
          </a:prstGeom>
          <a:noFill/>
        </p:spPr>
        <p:txBody>
          <a:bodyPr wrap="square" rtlCol="0">
            <a:spAutoFit/>
          </a:bodyPr>
          <a:lstStyle/>
          <a:p>
            <a:r>
              <a:rPr lang="es-MX" sz="1100" dirty="0"/>
              <a:t>Febrero 2020</a:t>
            </a:r>
          </a:p>
        </p:txBody>
      </p:sp>
      <p:sp>
        <p:nvSpPr>
          <p:cNvPr id="21" name="CuadroTexto 20">
            <a:extLst>
              <a:ext uri="{FF2B5EF4-FFF2-40B4-BE49-F238E27FC236}">
                <a16:creationId xmlns:a16="http://schemas.microsoft.com/office/drawing/2014/main" id="{8369637F-3092-4D9D-9C41-2C6BB239107B}"/>
              </a:ext>
            </a:extLst>
          </p:cNvPr>
          <p:cNvSpPr txBox="1"/>
          <p:nvPr/>
        </p:nvSpPr>
        <p:spPr>
          <a:xfrm>
            <a:off x="7314423" y="3472212"/>
            <a:ext cx="1133062" cy="261610"/>
          </a:xfrm>
          <a:prstGeom prst="rect">
            <a:avLst/>
          </a:prstGeom>
          <a:noFill/>
        </p:spPr>
        <p:txBody>
          <a:bodyPr wrap="square" rtlCol="0">
            <a:spAutoFit/>
          </a:bodyPr>
          <a:lstStyle/>
          <a:p>
            <a:pPr algn="ctr"/>
            <a:r>
              <a:rPr lang="es-MX" sz="1100" dirty="0"/>
              <a:t>Año de reporte</a:t>
            </a:r>
          </a:p>
        </p:txBody>
      </p:sp>
    </p:spTree>
    <p:extLst>
      <p:ext uri="{BB962C8B-B14F-4D97-AF65-F5344CB8AC3E}">
        <p14:creationId xmlns:p14="http://schemas.microsoft.com/office/powerpoint/2010/main" val="7581897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pPr marL="101600" indent="0">
              <a:buNone/>
            </a:pPr>
            <a:r>
              <a:rPr lang="es-MX" dirty="0"/>
              <a:t>El valor de la variable debe estar en el catálogo de </a:t>
            </a:r>
            <a:r>
              <a:rPr lang="es-MX" b="1" dirty="0"/>
              <a:t>Entidad del Siniestro</a:t>
            </a:r>
            <a:r>
              <a:rPr lang="es-MX" dirty="0"/>
              <a:t>.</a:t>
            </a:r>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72</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000" dirty="0"/>
              <a:t>Entidad de ocurrencia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8" name="Tabla 7">
            <a:extLst>
              <a:ext uri="{FF2B5EF4-FFF2-40B4-BE49-F238E27FC236}">
                <a16:creationId xmlns:a16="http://schemas.microsoft.com/office/drawing/2014/main" id="{FDFD8EB8-6C0D-4D47-A323-6A90BEA00B4F}"/>
              </a:ext>
            </a:extLst>
          </p:cNvPr>
          <p:cNvGraphicFramePr>
            <a:graphicFrameLocks noGrp="1"/>
          </p:cNvGraphicFramePr>
          <p:nvPr>
            <p:extLst>
              <p:ext uri="{D42A27DB-BD31-4B8C-83A1-F6EECF244321}">
                <p14:modId xmlns:p14="http://schemas.microsoft.com/office/powerpoint/2010/main" val="3523237174"/>
              </p:ext>
            </p:extLst>
          </p:nvPr>
        </p:nvGraphicFramePr>
        <p:xfrm>
          <a:off x="3586038" y="2383548"/>
          <a:ext cx="4238045" cy="1738581"/>
        </p:xfrm>
        <a:graphic>
          <a:graphicData uri="http://schemas.openxmlformats.org/drawingml/2006/table">
            <a:tbl>
              <a:tblPr>
                <a:tableStyleId>{E8B1032C-EA38-4F05-BA0D-38AFFFC7BED3}</a:tableStyleId>
              </a:tblPr>
              <a:tblGrid>
                <a:gridCol w="1218400">
                  <a:extLst>
                    <a:ext uri="{9D8B030D-6E8A-4147-A177-3AD203B41FA5}">
                      <a16:colId xmlns:a16="http://schemas.microsoft.com/office/drawing/2014/main" val="1123678291"/>
                    </a:ext>
                  </a:extLst>
                </a:gridCol>
                <a:gridCol w="3019645">
                  <a:extLst>
                    <a:ext uri="{9D8B030D-6E8A-4147-A177-3AD203B41FA5}">
                      <a16:colId xmlns:a16="http://schemas.microsoft.com/office/drawing/2014/main" val="3416913185"/>
                    </a:ext>
                  </a:extLst>
                </a:gridCol>
              </a:tblGrid>
              <a:tr h="416673">
                <a:tc>
                  <a:txBody>
                    <a:bodyPr/>
                    <a:lstStyle/>
                    <a:p>
                      <a:pPr algn="ctr"/>
                      <a:r>
                        <a:rPr lang="es-ES" sz="1400" b="1" dirty="0">
                          <a:effectLst/>
                        </a:rPr>
                        <a:t>Clave</a:t>
                      </a:r>
                      <a:endParaRPr lang="es-MX"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algn="ctr"/>
                      <a:r>
                        <a:rPr lang="es-ES" sz="1400" b="1" dirty="0">
                          <a:effectLst/>
                        </a:rPr>
                        <a:t>Entidad federativa</a:t>
                      </a:r>
                      <a:endParaRPr lang="es-MX"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4191090839"/>
                  </a:ext>
                </a:extLst>
              </a:tr>
              <a:tr h="191922">
                <a:tc>
                  <a:txBody>
                    <a:bodyPr/>
                    <a:lstStyle/>
                    <a:p>
                      <a:pPr algn="ctr"/>
                      <a:r>
                        <a:rPr lang="es-ES" sz="1400">
                          <a:effectLst/>
                        </a:rPr>
                        <a:t>01</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effectLst/>
                        </a:rPr>
                        <a:t>Aguascalientes</a:t>
                      </a:r>
                      <a:endParaRPr lang="es-MX" sz="2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775530781"/>
                  </a:ext>
                </a:extLst>
              </a:tr>
              <a:tr h="191922">
                <a:tc>
                  <a:txBody>
                    <a:bodyPr/>
                    <a:lstStyle/>
                    <a:p>
                      <a:pPr algn="ctr"/>
                      <a:r>
                        <a:rPr lang="es-ES" sz="1400">
                          <a:effectLst/>
                        </a:rPr>
                        <a:t>02</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a:effectLst/>
                        </a:rPr>
                        <a:t>Baja California</a:t>
                      </a:r>
                      <a:endParaRPr lang="es-MX"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590892757"/>
                  </a:ext>
                </a:extLst>
              </a:tr>
              <a:tr h="191922">
                <a:tc>
                  <a:txBody>
                    <a:bodyPr/>
                    <a:lstStyle/>
                    <a:p>
                      <a:pPr algn="ctr"/>
                      <a:r>
                        <a:rPr lang="es-ES" sz="1400">
                          <a:effectLst/>
                        </a:rPr>
                        <a:t>03</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a:effectLst/>
                        </a:rPr>
                        <a:t>Baja California Sur</a:t>
                      </a:r>
                      <a:endParaRPr lang="es-MX"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769160668"/>
                  </a:ext>
                </a:extLst>
              </a:tr>
              <a:tr h="227276">
                <a:tc>
                  <a:txBody>
                    <a:bodyPr/>
                    <a:lstStyle/>
                    <a:p>
                      <a:pPr algn="ctr"/>
                      <a:r>
                        <a:rPr lang="es-ES" sz="1400">
                          <a:effectLst/>
                        </a:rPr>
                        <a:t>04</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a:effectLst/>
                        </a:rPr>
                        <a:t>Campeche</a:t>
                      </a:r>
                      <a:endParaRPr lang="es-MX"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4195874995"/>
                  </a:ext>
                </a:extLst>
              </a:tr>
              <a:tr h="227276">
                <a:tc>
                  <a:txBody>
                    <a:bodyPr/>
                    <a:lstStyle/>
                    <a:p>
                      <a:pPr algn="ctr"/>
                      <a:r>
                        <a:rPr lang="es-ES" sz="1400">
                          <a:effectLst/>
                        </a:rPr>
                        <a:t>05</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a:effectLst/>
                        </a:rPr>
                        <a:t>Coahuila</a:t>
                      </a:r>
                      <a:endParaRPr lang="es-MX"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753221087"/>
                  </a:ext>
                </a:extLst>
              </a:tr>
              <a:tr h="227276">
                <a:tc>
                  <a:txBody>
                    <a:bodyPr/>
                    <a:lstStyle/>
                    <a:p>
                      <a:pPr algn="ctr"/>
                      <a:r>
                        <a:rPr lang="es-ES" sz="1400">
                          <a:effectLst/>
                        </a:rPr>
                        <a:t>06</a:t>
                      </a:r>
                      <a:endParaRPr lang="es-MX"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effectLst/>
                        </a:rPr>
                        <a:t>Colima</a:t>
                      </a:r>
                      <a:endParaRPr lang="es-MX" sz="2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772485386"/>
                  </a:ext>
                </a:extLst>
              </a:tr>
            </a:tbl>
          </a:graphicData>
        </a:graphic>
      </p:graphicFrame>
      <p:sp>
        <p:nvSpPr>
          <p:cNvPr id="9" name="Google Shape;110;p18">
            <a:extLst>
              <a:ext uri="{FF2B5EF4-FFF2-40B4-BE49-F238E27FC236}">
                <a16:creationId xmlns:a16="http://schemas.microsoft.com/office/drawing/2014/main" id="{1CD54E30-C027-4CB1-8EF8-9A38D6FAE0A3}"/>
              </a:ext>
            </a:extLst>
          </p:cNvPr>
          <p:cNvSpPr txBox="1">
            <a:spLocks/>
          </p:cNvSpPr>
          <p:nvPr/>
        </p:nvSpPr>
        <p:spPr>
          <a:xfrm>
            <a:off x="3425739" y="4242946"/>
            <a:ext cx="4403751" cy="75842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r">
              <a:buFont typeface="Inria Serif Light"/>
              <a:buNone/>
            </a:pPr>
            <a:r>
              <a:rPr lang="es-MX" sz="1000" dirty="0"/>
              <a:t>El catálogo completo se encuentra en la liga: https://www.cnsf.gob.mx/Sistemas/Paginas/InformacionEstadistica.aspx  </a:t>
            </a:r>
          </a:p>
        </p:txBody>
      </p:sp>
    </p:spTree>
    <p:extLst>
      <p:ext uri="{BB962C8B-B14F-4D97-AF65-F5344CB8AC3E}">
        <p14:creationId xmlns:p14="http://schemas.microsoft.com/office/powerpoint/2010/main" val="16113613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73</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Estatus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
        <p:nvSpPr>
          <p:cNvPr id="9" name="Google Shape;112;p17">
            <a:extLst>
              <a:ext uri="{FF2B5EF4-FFF2-40B4-BE49-F238E27FC236}">
                <a16:creationId xmlns:a16="http://schemas.microsoft.com/office/drawing/2014/main" id="{F191557B-15D2-420A-A404-31760C1F9EBA}"/>
              </a:ext>
            </a:extLst>
          </p:cNvPr>
          <p:cNvSpPr txBox="1">
            <a:spLocks/>
          </p:cNvSpPr>
          <p:nvPr/>
        </p:nvSpPr>
        <p:spPr>
          <a:xfrm>
            <a:off x="3061221" y="1188831"/>
            <a:ext cx="5451058"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lgn="just">
              <a:spcBef>
                <a:spcPts val="600"/>
              </a:spcBef>
              <a:buSzPts val="2400"/>
            </a:pPr>
            <a:r>
              <a:rPr lang="es-MX" sz="2000" dirty="0"/>
              <a:t>El valor de la variable debe estar en el catálogo de </a:t>
            </a:r>
            <a:r>
              <a:rPr lang="es-MX" sz="2000" b="1" dirty="0"/>
              <a:t>Estatus del siniestro</a:t>
            </a:r>
            <a:r>
              <a:rPr lang="es-MX" sz="2000" dirty="0"/>
              <a:t>.</a:t>
            </a:r>
            <a:endParaRPr lang="es-ES" dirty="0"/>
          </a:p>
        </p:txBody>
      </p:sp>
      <p:graphicFrame>
        <p:nvGraphicFramePr>
          <p:cNvPr id="4" name="Tabla 3">
            <a:extLst>
              <a:ext uri="{FF2B5EF4-FFF2-40B4-BE49-F238E27FC236}">
                <a16:creationId xmlns:a16="http://schemas.microsoft.com/office/drawing/2014/main" id="{42C81112-F370-4A89-81D4-2322F323DF91}"/>
              </a:ext>
            </a:extLst>
          </p:cNvPr>
          <p:cNvGraphicFramePr>
            <a:graphicFrameLocks noGrp="1"/>
          </p:cNvGraphicFramePr>
          <p:nvPr>
            <p:extLst>
              <p:ext uri="{D42A27DB-BD31-4B8C-83A1-F6EECF244321}">
                <p14:modId xmlns:p14="http://schemas.microsoft.com/office/powerpoint/2010/main" val="3708099072"/>
              </p:ext>
            </p:extLst>
          </p:nvPr>
        </p:nvGraphicFramePr>
        <p:xfrm>
          <a:off x="3586038" y="2383548"/>
          <a:ext cx="4238045" cy="1511305"/>
        </p:xfrm>
        <a:graphic>
          <a:graphicData uri="http://schemas.openxmlformats.org/drawingml/2006/table">
            <a:tbl>
              <a:tblPr>
                <a:tableStyleId>{E8B1032C-EA38-4F05-BA0D-38AFFFC7BED3}</a:tableStyleId>
              </a:tblPr>
              <a:tblGrid>
                <a:gridCol w="1218400">
                  <a:extLst>
                    <a:ext uri="{9D8B030D-6E8A-4147-A177-3AD203B41FA5}">
                      <a16:colId xmlns:a16="http://schemas.microsoft.com/office/drawing/2014/main" val="1123678291"/>
                    </a:ext>
                  </a:extLst>
                </a:gridCol>
                <a:gridCol w="3019645">
                  <a:extLst>
                    <a:ext uri="{9D8B030D-6E8A-4147-A177-3AD203B41FA5}">
                      <a16:colId xmlns:a16="http://schemas.microsoft.com/office/drawing/2014/main" val="3416913185"/>
                    </a:ext>
                  </a:extLst>
                </a:gridCol>
              </a:tblGrid>
              <a:tr h="416673">
                <a:tc>
                  <a:txBody>
                    <a:bodyPr/>
                    <a:lstStyle/>
                    <a:p>
                      <a:pPr algn="ctr"/>
                      <a:r>
                        <a:rPr lang="es-ES" sz="1400" b="1" dirty="0">
                          <a:effectLst/>
                        </a:rPr>
                        <a:t>Clave</a:t>
                      </a:r>
                      <a:endParaRPr lang="es-MX"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algn="ctr"/>
                      <a:r>
                        <a:rPr lang="es-ES" sz="1400" b="1" dirty="0">
                          <a:effectLst/>
                        </a:rPr>
                        <a:t>Estatus del Siniestro</a:t>
                      </a:r>
                      <a:endParaRPr lang="es-MX"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4191090839"/>
                  </a:ext>
                </a:extLst>
              </a:tr>
              <a:tr h="191922">
                <a:tc>
                  <a:txBody>
                    <a:bodyPr/>
                    <a:lstStyle/>
                    <a:p>
                      <a:pPr algn="ctr"/>
                      <a:r>
                        <a:rPr lang="es-ES" sz="1400" dirty="0">
                          <a:effectLst/>
                        </a:rPr>
                        <a:t>1</a:t>
                      </a:r>
                      <a:endParaRPr lang="es-MX" sz="2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effectLst/>
                        </a:rPr>
                        <a:t>Pago parcial</a:t>
                      </a:r>
                      <a:endParaRPr lang="es-MX" sz="2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775530781"/>
                  </a:ext>
                </a:extLst>
              </a:tr>
              <a:tr h="191922">
                <a:tc>
                  <a:txBody>
                    <a:bodyPr/>
                    <a:lstStyle/>
                    <a:p>
                      <a:pPr algn="ctr"/>
                      <a:r>
                        <a:rPr lang="es-ES" sz="1400" dirty="0">
                          <a:effectLst/>
                        </a:rPr>
                        <a:t>2</a:t>
                      </a:r>
                      <a:endParaRPr lang="es-MX" sz="2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effectLst/>
                        </a:rPr>
                        <a:t>Pago total</a:t>
                      </a:r>
                      <a:endParaRPr lang="es-MX" sz="2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590892757"/>
                  </a:ext>
                </a:extLst>
              </a:tr>
              <a:tr h="191922">
                <a:tc>
                  <a:txBody>
                    <a:bodyPr/>
                    <a:lstStyle/>
                    <a:p>
                      <a:pPr algn="ctr"/>
                      <a:r>
                        <a:rPr lang="es-ES" sz="1400" dirty="0">
                          <a:effectLst/>
                        </a:rPr>
                        <a:t>3</a:t>
                      </a:r>
                      <a:endParaRPr lang="es-MX" sz="2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lvl="0" algn="just">
                        <a:buNone/>
                      </a:pPr>
                      <a:r>
                        <a:rPr lang="es-ES" sz="1400" dirty="0">
                          <a:effectLst/>
                        </a:rPr>
                        <a:t>Rechazado o cancelado</a:t>
                      </a:r>
                      <a:endParaRPr lang="es-ES" dirty="0"/>
                    </a:p>
                  </a:txBody>
                  <a:tcPr marL="44450" marR="44450" marT="0" marB="0"/>
                </a:tc>
                <a:extLst>
                  <a:ext uri="{0D108BD9-81ED-4DB2-BD59-A6C34878D82A}">
                    <a16:rowId xmlns:a16="http://schemas.microsoft.com/office/drawing/2014/main" val="3769160668"/>
                  </a:ext>
                </a:extLst>
              </a:tr>
              <a:tr h="227276">
                <a:tc>
                  <a:txBody>
                    <a:bodyPr/>
                    <a:lstStyle/>
                    <a:p>
                      <a:pPr algn="ctr"/>
                      <a:r>
                        <a:rPr lang="es-ES" sz="1400" dirty="0">
                          <a:effectLst/>
                        </a:rPr>
                        <a:t>4</a:t>
                      </a:r>
                      <a:endParaRPr lang="es-MX" sz="2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effectLst/>
                        </a:rPr>
                        <a:t>Pendiente de pago</a:t>
                      </a:r>
                      <a:endParaRPr lang="es-MX" sz="2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4195874995"/>
                  </a:ext>
                </a:extLst>
              </a:tr>
              <a:tr h="227276">
                <a:tc>
                  <a:txBody>
                    <a:bodyPr/>
                    <a:lstStyle/>
                    <a:p>
                      <a:pPr algn="ctr"/>
                      <a:r>
                        <a:rPr lang="es-ES" sz="1400" dirty="0">
                          <a:effectLst/>
                        </a:rPr>
                        <a:t>5</a:t>
                      </a:r>
                      <a:endParaRPr lang="es-MX" sz="2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effectLst/>
                        </a:rPr>
                        <a:t>Litigio</a:t>
                      </a:r>
                    </a:p>
                  </a:txBody>
                  <a:tcPr marL="44450" marR="44450" marT="0" marB="0"/>
                </a:tc>
                <a:extLst>
                  <a:ext uri="{0D108BD9-81ED-4DB2-BD59-A6C34878D82A}">
                    <a16:rowId xmlns:a16="http://schemas.microsoft.com/office/drawing/2014/main" val="2753221087"/>
                  </a:ext>
                </a:extLst>
              </a:tr>
            </a:tbl>
          </a:graphicData>
        </a:graphic>
      </p:graphicFrame>
    </p:spTree>
    <p:extLst>
      <p:ext uri="{BB962C8B-B14F-4D97-AF65-F5344CB8AC3E}">
        <p14:creationId xmlns:p14="http://schemas.microsoft.com/office/powerpoint/2010/main" val="17222195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pPr algn="just"/>
            <a:r>
              <a:rPr lang="es-MX" dirty="0"/>
              <a:t>Si el </a:t>
            </a:r>
            <a:r>
              <a:rPr lang="es-MX" b="1" dirty="0"/>
              <a:t>estatus del siniestro </a:t>
            </a:r>
            <a:r>
              <a:rPr lang="es-MX" dirty="0"/>
              <a:t>es </a:t>
            </a:r>
            <a:r>
              <a:rPr lang="es-MX" b="1" dirty="0"/>
              <a:t>igual</a:t>
            </a:r>
            <a:r>
              <a:rPr lang="es-MX" dirty="0"/>
              <a:t> a pagado </a:t>
            </a:r>
            <a:r>
              <a:rPr lang="es-MX"/>
              <a:t>total (clave 2) entonces el monto pagado es </a:t>
            </a:r>
            <a:r>
              <a:rPr lang="es-MX" b="1" dirty="0"/>
              <a:t>mayor</a:t>
            </a:r>
            <a:r>
              <a:rPr lang="es-MX" dirty="0"/>
              <a:t> a 0.</a:t>
            </a:r>
            <a:endParaRPr lang="es-ES"/>
          </a:p>
          <a:p>
            <a:pPr algn="just"/>
            <a:endParaRPr lang="es-MX" dirty="0"/>
          </a:p>
          <a:p>
            <a:pPr algn="just"/>
            <a:r>
              <a:rPr lang="es-MX" dirty="0"/>
              <a:t>Si el monto pagado es </a:t>
            </a:r>
            <a:r>
              <a:rPr lang="es-MX" b="1" dirty="0"/>
              <a:t>mayor</a:t>
            </a:r>
            <a:r>
              <a:rPr lang="es-MX" dirty="0"/>
              <a:t> a 0 entonces el </a:t>
            </a:r>
            <a:r>
              <a:rPr lang="es-MX" b="1" dirty="0"/>
              <a:t>estatus del siniestro </a:t>
            </a:r>
            <a:r>
              <a:rPr lang="es-MX" dirty="0"/>
              <a:t>es </a:t>
            </a:r>
            <a:r>
              <a:rPr lang="es-MX" b="1" dirty="0"/>
              <a:t>igual</a:t>
            </a:r>
            <a:r>
              <a:rPr lang="es-MX" dirty="0"/>
              <a:t> a pagado parcial </a:t>
            </a:r>
            <a:r>
              <a:rPr lang="es-MX"/>
              <a:t>(clave 1) o pagado total (clave 2).</a:t>
            </a:r>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74</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Estatus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6234725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pPr algn="just"/>
            <a:r>
              <a:rPr lang="es-MX" sz="1800" dirty="0"/>
              <a:t>Si el </a:t>
            </a:r>
            <a:r>
              <a:rPr lang="es-MX" sz="1800" b="1" dirty="0"/>
              <a:t>estatus del siniestro </a:t>
            </a:r>
            <a:r>
              <a:rPr lang="es-MX" sz="1800" dirty="0"/>
              <a:t>es </a:t>
            </a:r>
            <a:r>
              <a:rPr lang="es-MX" sz="1800" b="1" dirty="0"/>
              <a:t>igual</a:t>
            </a:r>
            <a:r>
              <a:rPr lang="es-MX" sz="1800" dirty="0"/>
              <a:t> a rechazado o </a:t>
            </a:r>
            <a:r>
              <a:rPr lang="es-MX" sz="1800"/>
              <a:t>cancelado (clave 3) y la fecha de contabilización </a:t>
            </a:r>
            <a:r>
              <a:rPr lang="es-MX" sz="1800" dirty="0"/>
              <a:t>del siniestro es </a:t>
            </a:r>
            <a:r>
              <a:rPr lang="es-MX" sz="1800" b="1" dirty="0"/>
              <a:t>igual</a:t>
            </a:r>
            <a:r>
              <a:rPr lang="es-MX" sz="1800"/>
              <a:t> al año de reporte entonces el </a:t>
            </a:r>
            <a:r>
              <a:rPr lang="es-MX" sz="1800" dirty="0"/>
              <a:t>monto reclamado es </a:t>
            </a:r>
            <a:r>
              <a:rPr lang="es-MX" sz="1800" b="1" dirty="0"/>
              <a:t>igual</a:t>
            </a:r>
            <a:r>
              <a:rPr lang="es-MX" sz="1800" dirty="0"/>
              <a:t> a 0.</a:t>
            </a:r>
            <a:endParaRPr lang="es-ES"/>
          </a:p>
          <a:p>
            <a:pPr algn="just"/>
            <a:endParaRPr lang="es-MX" sz="1800" dirty="0"/>
          </a:p>
          <a:p>
            <a:pPr algn="just"/>
            <a:r>
              <a:rPr lang="es-MX" sz="1800" dirty="0"/>
              <a:t>Si el </a:t>
            </a:r>
            <a:r>
              <a:rPr lang="es-MX" sz="1800" b="1" dirty="0"/>
              <a:t>estatus del siniestro </a:t>
            </a:r>
            <a:r>
              <a:rPr lang="es-MX" sz="1800" dirty="0"/>
              <a:t>es </a:t>
            </a:r>
            <a:r>
              <a:rPr lang="es-MX" sz="1800" b="1" dirty="0"/>
              <a:t>igual</a:t>
            </a:r>
            <a:r>
              <a:rPr lang="es-MX" sz="1800" dirty="0"/>
              <a:t> a rechazado o </a:t>
            </a:r>
            <a:r>
              <a:rPr lang="es-MX" sz="1800"/>
              <a:t>cancelado (clave 3) o pendiente de pago (clave 4) </a:t>
            </a:r>
            <a:r>
              <a:rPr lang="es-MX" sz="1800" dirty="0"/>
              <a:t>entonces el monto pagado es </a:t>
            </a:r>
            <a:r>
              <a:rPr lang="es-MX" sz="1800" b="1" dirty="0"/>
              <a:t>igual</a:t>
            </a:r>
            <a:r>
              <a:rPr lang="es-MX" sz="1800" dirty="0"/>
              <a:t> a 0.</a:t>
            </a:r>
          </a:p>
          <a:p>
            <a:pPr marL="342900" indent="-342900" algn="just"/>
            <a:endParaRPr sz="18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75</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Estatus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840617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pPr algn="just"/>
            <a:r>
              <a:rPr lang="es-MX" sz="1800" dirty="0"/>
              <a:t>Si el </a:t>
            </a:r>
            <a:r>
              <a:rPr lang="es-MX" sz="1800" b="1" dirty="0"/>
              <a:t>estatus del siniestro </a:t>
            </a:r>
            <a:r>
              <a:rPr lang="es-MX" sz="1800" dirty="0"/>
              <a:t>es </a:t>
            </a:r>
            <a:r>
              <a:rPr lang="es-MX" sz="1800" b="1" dirty="0"/>
              <a:t>igual</a:t>
            </a:r>
            <a:r>
              <a:rPr lang="es-MX" sz="1800" dirty="0"/>
              <a:t> a pendiente </a:t>
            </a:r>
            <a:r>
              <a:rPr lang="es-MX" sz="1800"/>
              <a:t>de pago (clave 4) o litigio (clave 5) y la fecha de </a:t>
            </a:r>
            <a:r>
              <a:rPr lang="es-MX" sz="1800" dirty="0"/>
              <a:t>contabilización del siniestro es </a:t>
            </a:r>
            <a:r>
              <a:rPr lang="es-MX" sz="1800" b="1" dirty="0"/>
              <a:t>igual</a:t>
            </a:r>
            <a:r>
              <a:rPr lang="es-MX" sz="1800"/>
              <a:t> al año de </a:t>
            </a:r>
            <a:r>
              <a:rPr lang="es-MX" sz="1800" dirty="0"/>
              <a:t>reporte entonces el monto reclamado es </a:t>
            </a:r>
            <a:r>
              <a:rPr lang="es-MX" sz="1800" b="1" dirty="0"/>
              <a:t>mayor</a:t>
            </a:r>
            <a:r>
              <a:rPr lang="es-MX" sz="1800" dirty="0"/>
              <a:t> a 0.</a:t>
            </a:r>
            <a:endParaRPr lang="es-ES" sz="1800"/>
          </a:p>
          <a:p>
            <a:pPr algn="just"/>
            <a:endParaRPr lang="es-MX" sz="1800" dirty="0"/>
          </a:p>
          <a:p>
            <a:pPr algn="just"/>
            <a:r>
              <a:rPr lang="es-MX" sz="1800" dirty="0"/>
              <a:t>Si el monto del vencimiento es </a:t>
            </a:r>
            <a:r>
              <a:rPr lang="es-MX" sz="1800" b="1" dirty="0"/>
              <a:t>mayor</a:t>
            </a:r>
            <a:r>
              <a:rPr lang="es-MX" sz="1800" dirty="0"/>
              <a:t> a 0 entonces el </a:t>
            </a:r>
            <a:r>
              <a:rPr lang="es-MX" sz="1800" b="1" dirty="0"/>
              <a:t>estatus del siniestro </a:t>
            </a:r>
            <a:r>
              <a:rPr lang="es-MX" sz="1800" dirty="0"/>
              <a:t>es </a:t>
            </a:r>
            <a:r>
              <a:rPr lang="es-MX" sz="1800" b="1" dirty="0"/>
              <a:t>igual</a:t>
            </a:r>
            <a:r>
              <a:rPr lang="es-MX" sz="1800" dirty="0"/>
              <a:t> a pagado total (clave </a:t>
            </a:r>
            <a:r>
              <a:rPr lang="es-MX" sz="1800"/>
              <a:t>2).</a:t>
            </a:r>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76</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Estatus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874016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pPr marL="101600" indent="0">
              <a:buNone/>
            </a:pPr>
            <a:r>
              <a:rPr lang="es-MX" dirty="0"/>
              <a:t>El valor de la variable debe estar en el catálogo de </a:t>
            </a:r>
            <a:r>
              <a:rPr lang="es-MX" b="1" dirty="0"/>
              <a:t>Causa del Siniestro</a:t>
            </a:r>
            <a:r>
              <a:rPr lang="es-MX" dirty="0"/>
              <a:t>.</a:t>
            </a:r>
          </a:p>
          <a:p>
            <a:endParaRPr lang="es-MX" dirty="0"/>
          </a:p>
          <a:p>
            <a:pPr marL="342900" indent="-342900"/>
            <a:endParaRPr lang="es-MX" dirty="0"/>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77</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Causa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600818D2-2928-49D7-B768-7A4EC9237DA0}"/>
              </a:ext>
            </a:extLst>
          </p:cNvPr>
          <p:cNvGraphicFramePr>
            <a:graphicFrameLocks noGrp="1"/>
          </p:cNvGraphicFramePr>
          <p:nvPr>
            <p:extLst>
              <p:ext uri="{D42A27DB-BD31-4B8C-83A1-F6EECF244321}">
                <p14:modId xmlns:p14="http://schemas.microsoft.com/office/powerpoint/2010/main" val="3585743443"/>
              </p:ext>
            </p:extLst>
          </p:nvPr>
        </p:nvGraphicFramePr>
        <p:xfrm>
          <a:off x="2907322" y="2274276"/>
          <a:ext cx="5697415" cy="1894018"/>
        </p:xfrm>
        <a:graphic>
          <a:graphicData uri="http://schemas.openxmlformats.org/drawingml/2006/table">
            <a:tbl>
              <a:tblPr>
                <a:tableStyleId>{E8B1032C-EA38-4F05-BA0D-38AFFFC7BED3}</a:tableStyleId>
              </a:tblPr>
              <a:tblGrid>
                <a:gridCol w="1149024">
                  <a:extLst>
                    <a:ext uri="{9D8B030D-6E8A-4147-A177-3AD203B41FA5}">
                      <a16:colId xmlns:a16="http://schemas.microsoft.com/office/drawing/2014/main" val="3924538759"/>
                    </a:ext>
                  </a:extLst>
                </a:gridCol>
                <a:gridCol w="4548391">
                  <a:extLst>
                    <a:ext uri="{9D8B030D-6E8A-4147-A177-3AD203B41FA5}">
                      <a16:colId xmlns:a16="http://schemas.microsoft.com/office/drawing/2014/main" val="1182112941"/>
                    </a:ext>
                  </a:extLst>
                </a:gridCol>
              </a:tblGrid>
              <a:tr h="417081">
                <a:tc>
                  <a:txBody>
                    <a:bodyPr/>
                    <a:lstStyle/>
                    <a:p>
                      <a:pPr algn="ctr" fontAlgn="b"/>
                      <a:r>
                        <a:rPr lang="es-MX" sz="1200" b="0" u="none" strike="noStrike" dirty="0">
                          <a:solidFill>
                            <a:srgbClr val="000000"/>
                          </a:solidFill>
                          <a:effectLst/>
                        </a:rPr>
                        <a:t>CVEICD10</a:t>
                      </a:r>
                      <a:endParaRPr lang="es-MX" sz="1200" b="0" i="0" u="none" strike="noStrike" dirty="0">
                        <a:solidFill>
                          <a:srgbClr val="000000"/>
                        </a:solidFill>
                        <a:effectLst/>
                        <a:latin typeface="Calibri" panose="020F0502020204030204" pitchFamily="34" charset="0"/>
                      </a:endParaRPr>
                    </a:p>
                  </a:txBody>
                  <a:tcPr marL="3975" marR="3975" marT="3975" marB="0" anchor="b">
                    <a:solidFill>
                      <a:schemeClr val="bg2">
                        <a:lumMod val="40000"/>
                        <a:lumOff val="60000"/>
                      </a:schemeClr>
                    </a:solidFill>
                  </a:tcPr>
                </a:tc>
                <a:tc>
                  <a:txBody>
                    <a:bodyPr/>
                    <a:lstStyle/>
                    <a:p>
                      <a:pPr algn="ctr" fontAlgn="b"/>
                      <a:r>
                        <a:rPr lang="es-MX" sz="1200" b="0" i="0" u="none" strike="noStrike" dirty="0">
                          <a:solidFill>
                            <a:srgbClr val="000000"/>
                          </a:solidFill>
                          <a:effectLst/>
                          <a:latin typeface="+mn-lt"/>
                        </a:rPr>
                        <a:t>Descripción</a:t>
                      </a:r>
                    </a:p>
                  </a:txBody>
                  <a:tcPr marL="3975" marR="3975" marT="3975" marB="0" anchor="b">
                    <a:solidFill>
                      <a:schemeClr val="bg2">
                        <a:lumMod val="40000"/>
                        <a:lumOff val="60000"/>
                      </a:schemeClr>
                    </a:solidFill>
                  </a:tcPr>
                </a:tc>
                <a:extLst>
                  <a:ext uri="{0D108BD9-81ED-4DB2-BD59-A6C34878D82A}">
                    <a16:rowId xmlns:a16="http://schemas.microsoft.com/office/drawing/2014/main" val="940724287"/>
                  </a:ext>
                </a:extLst>
              </a:tr>
              <a:tr h="247032">
                <a:tc>
                  <a:txBody>
                    <a:bodyPr/>
                    <a:lstStyle/>
                    <a:p>
                      <a:pPr algn="ctr" fontAlgn="b"/>
                      <a:r>
                        <a:rPr lang="es-MX" sz="1100" b="0" i="0" u="none" strike="noStrike" dirty="0">
                          <a:solidFill>
                            <a:srgbClr val="000000"/>
                          </a:solidFill>
                          <a:effectLst/>
                          <a:latin typeface="+mn-lt"/>
                        </a:rPr>
                        <a:t>0000</a:t>
                      </a:r>
                    </a:p>
                  </a:txBody>
                  <a:tcPr marL="9525" marR="9525" marT="9525" marB="0" anchor="b"/>
                </a:tc>
                <a:tc>
                  <a:txBody>
                    <a:bodyPr/>
                    <a:lstStyle/>
                    <a:p>
                      <a:pPr algn="l" fontAlgn="b"/>
                      <a:r>
                        <a:rPr lang="es-MX" sz="1100" b="0" i="0" u="none" strike="noStrike" dirty="0">
                          <a:solidFill>
                            <a:srgbClr val="000000"/>
                          </a:solidFill>
                          <a:effectLst/>
                          <a:latin typeface="+mn-lt"/>
                        </a:rPr>
                        <a:t>NO ENFERMO O NO ACCIDENTADO (SANO)</a:t>
                      </a:r>
                    </a:p>
                  </a:txBody>
                  <a:tcPr marL="9525" marR="9525" marT="9525" marB="0" anchor="b"/>
                </a:tc>
                <a:extLst>
                  <a:ext uri="{0D108BD9-81ED-4DB2-BD59-A6C34878D82A}">
                    <a16:rowId xmlns:a16="http://schemas.microsoft.com/office/drawing/2014/main" val="4172457144"/>
                  </a:ext>
                </a:extLst>
              </a:tr>
              <a:tr h="247032">
                <a:tc>
                  <a:txBody>
                    <a:bodyPr/>
                    <a:lstStyle/>
                    <a:p>
                      <a:pPr algn="ctr" fontAlgn="b"/>
                      <a:r>
                        <a:rPr lang="es-MX" sz="1100" b="0" i="0" u="none" strike="noStrike" dirty="0">
                          <a:solidFill>
                            <a:srgbClr val="000000"/>
                          </a:solidFill>
                          <a:effectLst/>
                          <a:latin typeface="+mn-lt"/>
                        </a:rPr>
                        <a:t>0100</a:t>
                      </a:r>
                    </a:p>
                  </a:txBody>
                  <a:tcPr marL="9525" marR="9525" marT="9525" marB="0" anchor="b"/>
                </a:tc>
                <a:tc>
                  <a:txBody>
                    <a:bodyPr/>
                    <a:lstStyle/>
                    <a:p>
                      <a:pPr algn="l" fontAlgn="b"/>
                      <a:r>
                        <a:rPr lang="es-MX" sz="1100" b="0" i="0" u="none" strike="noStrike" dirty="0">
                          <a:solidFill>
                            <a:srgbClr val="000000"/>
                          </a:solidFill>
                          <a:effectLst/>
                          <a:latin typeface="+mn-lt"/>
                        </a:rPr>
                        <a:t>DESCONOCIDO</a:t>
                      </a:r>
                    </a:p>
                  </a:txBody>
                  <a:tcPr marL="9525" marR="9525" marT="9525" marB="0" anchor="b"/>
                </a:tc>
                <a:extLst>
                  <a:ext uri="{0D108BD9-81ED-4DB2-BD59-A6C34878D82A}">
                    <a16:rowId xmlns:a16="http://schemas.microsoft.com/office/drawing/2014/main" val="1328688867"/>
                  </a:ext>
                </a:extLst>
              </a:tr>
              <a:tr h="247032">
                <a:tc>
                  <a:txBody>
                    <a:bodyPr/>
                    <a:lstStyle/>
                    <a:p>
                      <a:pPr algn="ctr" fontAlgn="b"/>
                      <a:r>
                        <a:rPr lang="es-MX" sz="1100" b="0" i="0" u="none" strike="noStrike">
                          <a:solidFill>
                            <a:srgbClr val="000000"/>
                          </a:solidFill>
                          <a:effectLst/>
                          <a:latin typeface="+mn-lt"/>
                        </a:rPr>
                        <a:t>9990</a:t>
                      </a:r>
                    </a:p>
                  </a:txBody>
                  <a:tcPr marL="9525" marR="9525" marT="9525" marB="0" anchor="b"/>
                </a:tc>
                <a:tc>
                  <a:txBody>
                    <a:bodyPr/>
                    <a:lstStyle/>
                    <a:p>
                      <a:pPr algn="l" fontAlgn="b"/>
                      <a:r>
                        <a:rPr lang="es-MX" sz="1100" b="0" i="0" u="none" strike="noStrike" dirty="0">
                          <a:solidFill>
                            <a:srgbClr val="000000"/>
                          </a:solidFill>
                          <a:effectLst/>
                          <a:latin typeface="+mn-lt"/>
                        </a:rPr>
                        <a:t>DESEMPLEO</a:t>
                      </a:r>
                    </a:p>
                  </a:txBody>
                  <a:tcPr marL="9525" marR="9525" marT="9525" marB="0" anchor="b"/>
                </a:tc>
                <a:extLst>
                  <a:ext uri="{0D108BD9-81ED-4DB2-BD59-A6C34878D82A}">
                    <a16:rowId xmlns:a16="http://schemas.microsoft.com/office/drawing/2014/main" val="2237066845"/>
                  </a:ext>
                </a:extLst>
              </a:tr>
              <a:tr h="488809">
                <a:tc>
                  <a:txBody>
                    <a:bodyPr/>
                    <a:lstStyle/>
                    <a:p>
                      <a:pPr algn="ctr" fontAlgn="b"/>
                      <a:r>
                        <a:rPr lang="es-MX" sz="1100" b="0" i="0" u="none" strike="noStrike">
                          <a:solidFill>
                            <a:srgbClr val="000000"/>
                          </a:solidFill>
                          <a:effectLst/>
                          <a:latin typeface="+mn-lt"/>
                        </a:rPr>
                        <a:t>A000</a:t>
                      </a:r>
                    </a:p>
                  </a:txBody>
                  <a:tcPr marL="9525" marR="9525" marT="9525" marB="0" anchor="b"/>
                </a:tc>
                <a:tc>
                  <a:txBody>
                    <a:bodyPr/>
                    <a:lstStyle/>
                    <a:p>
                      <a:pPr algn="l" fontAlgn="b"/>
                      <a:r>
                        <a:rPr lang="es-MX" sz="1100" b="0" i="0" u="none" strike="noStrike" dirty="0">
                          <a:solidFill>
                            <a:srgbClr val="000000"/>
                          </a:solidFill>
                          <a:effectLst/>
                          <a:latin typeface="+mn-lt"/>
                        </a:rPr>
                        <a:t>COLERA DEBIDO A VIBRIO CHOLERAE 01, BIOTIPO CHOLERAE</a:t>
                      </a:r>
                    </a:p>
                  </a:txBody>
                  <a:tcPr marL="9525" marR="9525" marT="9525" marB="0" anchor="b"/>
                </a:tc>
                <a:extLst>
                  <a:ext uri="{0D108BD9-81ED-4DB2-BD59-A6C34878D82A}">
                    <a16:rowId xmlns:a16="http://schemas.microsoft.com/office/drawing/2014/main" val="902799412"/>
                  </a:ext>
                </a:extLst>
              </a:tr>
              <a:tr h="247032">
                <a:tc>
                  <a:txBody>
                    <a:bodyPr/>
                    <a:lstStyle/>
                    <a:p>
                      <a:pPr algn="ctr" fontAlgn="b"/>
                      <a:r>
                        <a:rPr lang="es-MX" sz="1100" b="0" i="0" u="none" strike="noStrike">
                          <a:solidFill>
                            <a:srgbClr val="000000"/>
                          </a:solidFill>
                          <a:effectLst/>
                          <a:latin typeface="+mn-lt"/>
                        </a:rPr>
                        <a:t>A001</a:t>
                      </a:r>
                    </a:p>
                  </a:txBody>
                  <a:tcPr marL="9525" marR="9525" marT="9525" marB="0" anchor="b"/>
                </a:tc>
                <a:tc>
                  <a:txBody>
                    <a:bodyPr/>
                    <a:lstStyle/>
                    <a:p>
                      <a:pPr algn="l" fontAlgn="b"/>
                      <a:r>
                        <a:rPr lang="es-MX" sz="1100" b="0" i="0" u="none" strike="noStrike" dirty="0">
                          <a:solidFill>
                            <a:srgbClr val="000000"/>
                          </a:solidFill>
                          <a:effectLst/>
                          <a:latin typeface="+mn-lt"/>
                        </a:rPr>
                        <a:t>COLERA DEBIDO A VIBRIO CHOLERAE 01, BIOTIPO EL TOR</a:t>
                      </a:r>
                    </a:p>
                  </a:txBody>
                  <a:tcPr marL="9525" marR="9525" marT="9525" marB="0" anchor="b"/>
                </a:tc>
                <a:extLst>
                  <a:ext uri="{0D108BD9-81ED-4DB2-BD59-A6C34878D82A}">
                    <a16:rowId xmlns:a16="http://schemas.microsoft.com/office/drawing/2014/main" val="1210095951"/>
                  </a:ext>
                </a:extLst>
              </a:tr>
            </a:tbl>
          </a:graphicData>
        </a:graphic>
      </p:graphicFrame>
      <p:sp>
        <p:nvSpPr>
          <p:cNvPr id="9" name="CuadroTexto 8">
            <a:extLst>
              <a:ext uri="{FF2B5EF4-FFF2-40B4-BE49-F238E27FC236}">
                <a16:creationId xmlns:a16="http://schemas.microsoft.com/office/drawing/2014/main" id="{B4DB81A3-3655-420C-8464-E1AD88CBB575}"/>
              </a:ext>
            </a:extLst>
          </p:cNvPr>
          <p:cNvSpPr txBox="1"/>
          <p:nvPr/>
        </p:nvSpPr>
        <p:spPr>
          <a:xfrm>
            <a:off x="2919047" y="4226115"/>
            <a:ext cx="5720861" cy="400110"/>
          </a:xfrm>
          <a:prstGeom prst="rect">
            <a:avLst/>
          </a:prstGeom>
          <a:noFill/>
        </p:spPr>
        <p:txBody>
          <a:bodyPr wrap="square">
            <a:spAutoFit/>
          </a:bodyPr>
          <a:lstStyle/>
          <a:p>
            <a:pPr marL="0" indent="0" algn="r">
              <a:buFont typeface="Inria Serif Light"/>
              <a:buNone/>
            </a:pPr>
            <a:r>
              <a:rPr lang="es-MX" sz="1000" dirty="0"/>
              <a:t>El catálogo completo se encuentra en la liga: https://www.cnsf.gob.mx/Sistemas/Paginas/InformacionEstadistica.aspx  </a:t>
            </a:r>
          </a:p>
        </p:txBody>
      </p:sp>
    </p:spTree>
    <p:extLst>
      <p:ext uri="{BB962C8B-B14F-4D97-AF65-F5344CB8AC3E}">
        <p14:creationId xmlns:p14="http://schemas.microsoft.com/office/powerpoint/2010/main" val="40014052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r>
              <a:rPr lang="es-MX" dirty="0"/>
              <a:t>Si el monto de vencimiento es </a:t>
            </a:r>
            <a:r>
              <a:rPr lang="es-MX" b="1" dirty="0"/>
              <a:t>mayor</a:t>
            </a:r>
            <a:r>
              <a:rPr lang="es-MX" dirty="0"/>
              <a:t> a 0 entonces la </a:t>
            </a:r>
            <a:r>
              <a:rPr lang="es-MX" b="1" dirty="0"/>
              <a:t>causa del siniestros </a:t>
            </a:r>
            <a:r>
              <a:rPr lang="es-MX" dirty="0"/>
              <a:t>es </a:t>
            </a:r>
            <a:r>
              <a:rPr lang="es-MX" b="1" dirty="0"/>
              <a:t>igual</a:t>
            </a:r>
            <a:r>
              <a:rPr lang="es-MX" dirty="0"/>
              <a:t> a “0000”.</a:t>
            </a:r>
          </a:p>
          <a:p>
            <a:endParaRPr lang="es-MX" dirty="0"/>
          </a:p>
          <a:p>
            <a:r>
              <a:rPr lang="es-MX" dirty="0"/>
              <a:t>Si la cobertura es </a:t>
            </a:r>
            <a:r>
              <a:rPr lang="es-MX" b="1" dirty="0"/>
              <a:t>igual</a:t>
            </a:r>
            <a:r>
              <a:rPr lang="es-MX" dirty="0"/>
              <a:t> a fallecimiento (clave 01), pérdidas orgánicas (clave 02), muerte accidental (clave 03), muerte colectiva (clave 04) o invalidez total y permanente (clave 05) entonces la </a:t>
            </a:r>
            <a:r>
              <a:rPr lang="es-MX" b="1" dirty="0"/>
              <a:t>causa del siniestro </a:t>
            </a:r>
            <a:r>
              <a:rPr lang="es-MX" dirty="0"/>
              <a:t>es </a:t>
            </a:r>
            <a:r>
              <a:rPr lang="es-MX" b="1"/>
              <a:t>distinta</a:t>
            </a:r>
            <a:r>
              <a:rPr lang="es-MX" dirty="0"/>
              <a:t> de “0000”</a:t>
            </a:r>
          </a:p>
          <a:p>
            <a:pPr marL="342900" indent="-342900"/>
            <a:endParaRPr lang="es-MX" dirty="0"/>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78</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Causa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25066902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pPr algn="just"/>
            <a:r>
              <a:rPr lang="es-MX" dirty="0"/>
              <a:t>Si la </a:t>
            </a:r>
            <a:r>
              <a:rPr lang="es-MX" b="1" dirty="0"/>
              <a:t>causa del siniestro </a:t>
            </a:r>
            <a:r>
              <a:rPr lang="es-MX" dirty="0"/>
              <a:t>es </a:t>
            </a:r>
            <a:r>
              <a:rPr lang="es-MX" b="1" dirty="0"/>
              <a:t>igual</a:t>
            </a:r>
            <a:r>
              <a:rPr lang="es-MX" dirty="0"/>
              <a:t> a 9990 entonces la cobertura es </a:t>
            </a:r>
            <a:r>
              <a:rPr lang="es-MX" b="1" dirty="0"/>
              <a:t>igual</a:t>
            </a:r>
            <a:r>
              <a:rPr lang="es-MX" dirty="0"/>
              <a:t> a desempleo/Incapacidad temporal (clave 07).</a:t>
            </a:r>
            <a:endParaRPr lang="es-ES"/>
          </a:p>
          <a:p>
            <a:pPr marL="342900" indent="-342900"/>
            <a:endParaRPr lang="es-MX" dirty="0"/>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79</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Causa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292665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br>
              <a:rPr lang="es-MX" sz="1600" dirty="0"/>
            </a:br>
            <a:br>
              <a:rPr lang="es-MX" sz="1600" dirty="0"/>
            </a:b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indent="0">
              <a:buNone/>
            </a:pPr>
            <a:r>
              <a:rPr lang="es-MX" sz="1600" dirty="0"/>
              <a:t>El valor de la variable debe ser igual a “G” o “C” (Vida Grupo).</a:t>
            </a:r>
          </a:p>
          <a:p>
            <a:pPr marL="0" indent="0">
              <a:lnSpc>
                <a:spcPct val="114999"/>
              </a:lnSpc>
              <a:buNone/>
            </a:pPr>
            <a:endParaRPr lang="es-MX" sz="1600" dirty="0"/>
          </a:p>
          <a:p>
            <a:pPr marL="0" indent="0">
              <a:lnSpc>
                <a:spcPct val="114999"/>
              </a:lnSpc>
              <a:buNone/>
            </a:pPr>
            <a:r>
              <a:rPr lang="es-MX" sz="1600" dirty="0"/>
              <a:t>El valor de la variable debe ser igual a “I” o “F” (Vida Individual)</a:t>
            </a:r>
            <a:endParaRPr lang="es-MX" dirty="0"/>
          </a:p>
          <a:p>
            <a:pPr marL="0" indent="0">
              <a:lnSpc>
                <a:spcPct val="114999"/>
              </a:lnSpc>
              <a:buNone/>
            </a:pPr>
            <a:endParaRPr lang="es-MX"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Tipo de seguro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91CA7300-5DFC-48EA-85A1-B0C84754BF7C}"/>
              </a:ext>
            </a:extLst>
          </p:cNvPr>
          <p:cNvGraphicFramePr>
            <a:graphicFrameLocks noGrp="1"/>
          </p:cNvGraphicFramePr>
          <p:nvPr>
            <p:extLst>
              <p:ext uri="{D42A27DB-BD31-4B8C-83A1-F6EECF244321}">
                <p14:modId xmlns:p14="http://schemas.microsoft.com/office/powerpoint/2010/main" val="3435470868"/>
              </p:ext>
            </p:extLst>
          </p:nvPr>
        </p:nvGraphicFramePr>
        <p:xfrm>
          <a:off x="2911612" y="2700262"/>
          <a:ext cx="5703647" cy="1872255"/>
        </p:xfrm>
        <a:graphic>
          <a:graphicData uri="http://schemas.openxmlformats.org/drawingml/2006/table">
            <a:tbl>
              <a:tblPr>
                <a:tableStyleId>{E8B1032C-EA38-4F05-BA0D-38AFFFC7BED3}</a:tableStyleId>
              </a:tblPr>
              <a:tblGrid>
                <a:gridCol w="820496">
                  <a:extLst>
                    <a:ext uri="{9D8B030D-6E8A-4147-A177-3AD203B41FA5}">
                      <a16:colId xmlns:a16="http://schemas.microsoft.com/office/drawing/2014/main" val="3114357159"/>
                    </a:ext>
                  </a:extLst>
                </a:gridCol>
                <a:gridCol w="3702591">
                  <a:extLst>
                    <a:ext uri="{9D8B030D-6E8A-4147-A177-3AD203B41FA5}">
                      <a16:colId xmlns:a16="http://schemas.microsoft.com/office/drawing/2014/main" val="1811172000"/>
                    </a:ext>
                  </a:extLst>
                </a:gridCol>
                <a:gridCol w="1180560">
                  <a:extLst>
                    <a:ext uri="{9D8B030D-6E8A-4147-A177-3AD203B41FA5}">
                      <a16:colId xmlns:a16="http://schemas.microsoft.com/office/drawing/2014/main" val="2025049174"/>
                    </a:ext>
                  </a:extLst>
                </a:gridCol>
              </a:tblGrid>
              <a:tr h="324474">
                <a:tc>
                  <a:txBody>
                    <a:bodyPr/>
                    <a:lstStyle/>
                    <a:p>
                      <a:pPr indent="182880" algn="ctr">
                        <a:lnSpc>
                          <a:spcPts val="1150"/>
                        </a:lnSpc>
                        <a:spcAft>
                          <a:spcPts val="505"/>
                        </a:spcAft>
                      </a:pPr>
                      <a:r>
                        <a:rPr lang="es-ES" sz="1200" b="1" dirty="0">
                          <a:effectLst/>
                        </a:rPr>
                        <a:t>Clave</a:t>
                      </a:r>
                      <a:endParaRPr lang="es-MX" sz="1200">
                        <a:effectLst/>
                        <a:latin typeface="Arial"/>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indent="182880" algn="ctr">
                        <a:lnSpc>
                          <a:spcPts val="1150"/>
                        </a:lnSpc>
                        <a:spcAft>
                          <a:spcPts val="505"/>
                        </a:spcAft>
                      </a:pPr>
                      <a:r>
                        <a:rPr lang="es-ES" sz="1200" b="1" dirty="0">
                          <a:effectLst/>
                        </a:rPr>
                        <a:t>Tipo de Seguro</a:t>
                      </a:r>
                      <a:endParaRPr lang="es-MX" sz="1200">
                        <a:effectLst/>
                        <a:latin typeface="Arial"/>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indent="182880" algn="ctr">
                        <a:lnSpc>
                          <a:spcPts val="1150"/>
                        </a:lnSpc>
                        <a:spcAft>
                          <a:spcPts val="505"/>
                        </a:spcAft>
                      </a:pPr>
                      <a:r>
                        <a:rPr lang="es-ES" sz="1200" b="1" dirty="0">
                          <a:effectLst/>
                        </a:rPr>
                        <a:t>Sistema</a:t>
                      </a:r>
                      <a:endParaRPr lang="es-MX" sz="1200">
                        <a:effectLst/>
                        <a:latin typeface="Arial"/>
                        <a:ea typeface="Times New Roman" panose="02020603050405020304" pitchFamily="18" charset="0"/>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2863034990"/>
                  </a:ext>
                </a:extLst>
              </a:tr>
              <a:tr h="566898">
                <a:tc>
                  <a:txBody>
                    <a:bodyPr/>
                    <a:lstStyle/>
                    <a:p>
                      <a:pPr algn="ctr"/>
                      <a:r>
                        <a:rPr lang="es-ES" sz="1200" dirty="0">
                          <a:effectLst/>
                        </a:rPr>
                        <a:t>G</a:t>
                      </a:r>
                      <a:endParaRPr lang="es-MX" sz="1200" dirty="0">
                        <a:effectLst/>
                        <a:latin typeface="Times New Roman"/>
                        <a:ea typeface="Times New Roman" panose="02020603050405020304" pitchFamily="18" charset="0"/>
                      </a:endParaRPr>
                    </a:p>
                  </a:txBody>
                  <a:tcPr marL="44450" marR="44450" marT="0" marB="0" anchor="ctr"/>
                </a:tc>
                <a:tc>
                  <a:txBody>
                    <a:bodyPr/>
                    <a:lstStyle/>
                    <a:p>
                      <a:pPr algn="ctr"/>
                      <a:r>
                        <a:rPr lang="es-ES" sz="1200" dirty="0">
                          <a:effectLst/>
                        </a:rPr>
                        <a:t>Seguro de Grupo, otorgado al trabajador por medio de una relación laboral</a:t>
                      </a:r>
                      <a:endParaRPr lang="es-MX" sz="1200">
                        <a:effectLst/>
                        <a:latin typeface="Times New Roman"/>
                        <a:ea typeface="Times New Roman" panose="02020603050405020304" pitchFamily="18" charset="0"/>
                      </a:endParaRPr>
                    </a:p>
                  </a:txBody>
                  <a:tcPr marL="44450" marR="44450" marT="0" marB="0" anchor="ctr"/>
                </a:tc>
                <a:tc>
                  <a:txBody>
                    <a:bodyPr/>
                    <a:lstStyle/>
                    <a:p>
                      <a:pPr algn="ctr"/>
                      <a:r>
                        <a:rPr lang="es-ES" sz="1200" dirty="0">
                          <a:effectLst/>
                        </a:rPr>
                        <a:t>Vida Grupo</a:t>
                      </a:r>
                      <a:endParaRPr lang="es-MX" sz="1200">
                        <a:effectLst/>
                        <a:latin typeface="Times New Roman"/>
                        <a:ea typeface="Times New Roman" panose="02020603050405020304" pitchFamily="18" charset="0"/>
                      </a:endParaRPr>
                    </a:p>
                  </a:txBody>
                  <a:tcPr marL="44450" marR="44450" marT="0" marB="0" anchor="ctr"/>
                </a:tc>
                <a:extLst>
                  <a:ext uri="{0D108BD9-81ED-4DB2-BD59-A6C34878D82A}">
                    <a16:rowId xmlns:a16="http://schemas.microsoft.com/office/drawing/2014/main" val="3538004758"/>
                  </a:ext>
                </a:extLst>
              </a:tr>
              <a:tr h="326961">
                <a:tc>
                  <a:txBody>
                    <a:bodyPr/>
                    <a:lstStyle/>
                    <a:p>
                      <a:pPr algn="ctr"/>
                      <a:r>
                        <a:rPr lang="es-ES" sz="1200" dirty="0">
                          <a:effectLst/>
                        </a:rPr>
                        <a:t>C</a:t>
                      </a:r>
                      <a:endParaRPr lang="es-MX" sz="1200" dirty="0">
                        <a:effectLst/>
                        <a:latin typeface="Times New Roman"/>
                        <a:ea typeface="Times New Roman" panose="02020603050405020304" pitchFamily="18" charset="0"/>
                      </a:endParaRPr>
                    </a:p>
                  </a:txBody>
                  <a:tcPr marL="44450" marR="44450" marT="0" marB="0" anchor="ctr"/>
                </a:tc>
                <a:tc>
                  <a:txBody>
                    <a:bodyPr/>
                    <a:lstStyle/>
                    <a:p>
                      <a:pPr algn="ctr"/>
                      <a:r>
                        <a:rPr lang="es-ES" sz="1200" dirty="0">
                          <a:effectLst/>
                        </a:rPr>
                        <a:t>Seguro de Grupo, distinto de relación laboral</a:t>
                      </a:r>
                      <a:endParaRPr lang="es-MX" sz="1200">
                        <a:effectLst/>
                        <a:latin typeface="Times New Roman"/>
                        <a:ea typeface="Times New Roman" panose="02020603050405020304" pitchFamily="18" charset="0"/>
                      </a:endParaRPr>
                    </a:p>
                  </a:txBody>
                  <a:tcPr marL="44450" marR="44450" marT="0" marB="0" anchor="ctr"/>
                </a:tc>
                <a:tc>
                  <a:txBody>
                    <a:bodyPr/>
                    <a:lstStyle/>
                    <a:p>
                      <a:pPr algn="ctr"/>
                      <a:r>
                        <a:rPr lang="es-ES" sz="1200" dirty="0">
                          <a:effectLst/>
                        </a:rPr>
                        <a:t>Vida Grupo</a:t>
                      </a:r>
                      <a:endParaRPr lang="es-MX" sz="1200" dirty="0">
                        <a:effectLst/>
                        <a:latin typeface="Times New Roman"/>
                        <a:ea typeface="Times New Roman" panose="02020603050405020304" pitchFamily="18" charset="0"/>
                      </a:endParaRPr>
                    </a:p>
                  </a:txBody>
                  <a:tcPr marL="44450" marR="44450" marT="0" marB="0" anchor="ctr"/>
                </a:tc>
                <a:extLst>
                  <a:ext uri="{0D108BD9-81ED-4DB2-BD59-A6C34878D82A}">
                    <a16:rowId xmlns:a16="http://schemas.microsoft.com/office/drawing/2014/main" val="3299156679"/>
                  </a:ext>
                </a:extLst>
              </a:tr>
              <a:tr h="326961">
                <a:tc>
                  <a:txBody>
                    <a:bodyPr/>
                    <a:lstStyle/>
                    <a:p>
                      <a:pPr algn="ctr"/>
                      <a:r>
                        <a:rPr lang="es-ES" sz="1200" dirty="0">
                          <a:effectLst/>
                        </a:rPr>
                        <a:t>I</a:t>
                      </a:r>
                      <a:endParaRPr lang="es-MX" sz="1200">
                        <a:effectLst/>
                        <a:latin typeface="Times New Roman"/>
                        <a:ea typeface="Times New Roman" panose="02020603050405020304" pitchFamily="18" charset="0"/>
                      </a:endParaRPr>
                    </a:p>
                  </a:txBody>
                  <a:tcPr marL="44450" marR="44450" marT="0" marB="0" anchor="ctr"/>
                </a:tc>
                <a:tc>
                  <a:txBody>
                    <a:bodyPr/>
                    <a:lstStyle/>
                    <a:p>
                      <a:pPr algn="ctr"/>
                      <a:r>
                        <a:rPr lang="es-ES" sz="1200" dirty="0">
                          <a:effectLst/>
                        </a:rPr>
                        <a:t>Individual</a:t>
                      </a:r>
                      <a:endParaRPr lang="es-MX" sz="1200">
                        <a:effectLst/>
                        <a:latin typeface="Times New Roman"/>
                        <a:ea typeface="Times New Roman" panose="02020603050405020304" pitchFamily="18" charset="0"/>
                      </a:endParaRPr>
                    </a:p>
                  </a:txBody>
                  <a:tcPr marL="44450" marR="44450" marT="0" marB="0" anchor="ctr"/>
                </a:tc>
                <a:tc>
                  <a:txBody>
                    <a:bodyPr/>
                    <a:lstStyle/>
                    <a:p>
                      <a:pPr algn="ctr"/>
                      <a:r>
                        <a:rPr lang="es-ES" sz="1200" dirty="0">
                          <a:effectLst/>
                        </a:rPr>
                        <a:t>Vida Individual</a:t>
                      </a:r>
                      <a:endParaRPr lang="es-MX" sz="1200" dirty="0">
                        <a:effectLst/>
                        <a:latin typeface="Times New Roman"/>
                        <a:ea typeface="Times New Roman" panose="02020603050405020304" pitchFamily="18" charset="0"/>
                      </a:endParaRPr>
                    </a:p>
                  </a:txBody>
                  <a:tcPr marL="44450" marR="44450" marT="0" marB="0" anchor="ctr"/>
                </a:tc>
                <a:extLst>
                  <a:ext uri="{0D108BD9-81ED-4DB2-BD59-A6C34878D82A}">
                    <a16:rowId xmlns:a16="http://schemas.microsoft.com/office/drawing/2014/main" val="2764954065"/>
                  </a:ext>
                </a:extLst>
              </a:tr>
              <a:tr h="326961">
                <a:tc>
                  <a:txBody>
                    <a:bodyPr/>
                    <a:lstStyle/>
                    <a:p>
                      <a:pPr algn="ctr"/>
                      <a:r>
                        <a:rPr lang="es-ES" sz="1200" dirty="0">
                          <a:effectLst/>
                        </a:rPr>
                        <a:t>F</a:t>
                      </a:r>
                      <a:endParaRPr lang="es-MX" sz="1200" dirty="0">
                        <a:effectLst/>
                        <a:latin typeface="Times New Roman"/>
                        <a:ea typeface="Times New Roman" panose="02020603050405020304" pitchFamily="18" charset="0"/>
                      </a:endParaRPr>
                    </a:p>
                  </a:txBody>
                  <a:tcPr marL="44450" marR="44450" marT="0" marB="0" anchor="ctr"/>
                </a:tc>
                <a:tc>
                  <a:txBody>
                    <a:bodyPr/>
                    <a:lstStyle/>
                    <a:p>
                      <a:pPr algn="ctr"/>
                      <a:r>
                        <a:rPr lang="es-ES" sz="1200" dirty="0">
                          <a:effectLst/>
                        </a:rPr>
                        <a:t>Familiar</a:t>
                      </a:r>
                      <a:endParaRPr lang="es-MX" sz="1200">
                        <a:effectLst/>
                        <a:latin typeface="Times New Roman"/>
                        <a:ea typeface="Times New Roman" panose="02020603050405020304" pitchFamily="18" charset="0"/>
                      </a:endParaRPr>
                    </a:p>
                  </a:txBody>
                  <a:tcPr marL="44450" marR="44450" marT="0" marB="0" anchor="ctr"/>
                </a:tc>
                <a:tc>
                  <a:txBody>
                    <a:bodyPr/>
                    <a:lstStyle/>
                    <a:p>
                      <a:pPr algn="ctr"/>
                      <a:r>
                        <a:rPr lang="es-ES" sz="1200" dirty="0">
                          <a:effectLst/>
                        </a:rPr>
                        <a:t>Vida Individual</a:t>
                      </a:r>
                      <a:endParaRPr lang="es-MX" sz="1200">
                        <a:effectLst/>
                        <a:latin typeface="Times New Roman"/>
                        <a:ea typeface="Times New Roman" panose="02020603050405020304" pitchFamily="18" charset="0"/>
                      </a:endParaRPr>
                    </a:p>
                  </a:txBody>
                  <a:tcPr marL="44450" marR="44450" marT="0" marB="0" anchor="ctr"/>
                </a:tc>
                <a:extLst>
                  <a:ext uri="{0D108BD9-81ED-4DB2-BD59-A6C34878D82A}">
                    <a16:rowId xmlns:a16="http://schemas.microsoft.com/office/drawing/2014/main" val="340136972"/>
                  </a:ext>
                </a:extLst>
              </a:tr>
            </a:tbl>
          </a:graphicData>
        </a:graphic>
      </p:graphicFrame>
    </p:spTree>
    <p:extLst>
      <p:ext uri="{BB962C8B-B14F-4D97-AF65-F5344CB8AC3E}">
        <p14:creationId xmlns:p14="http://schemas.microsoft.com/office/powerpoint/2010/main" val="12721635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endParaRPr sz="1600" dirty="0"/>
          </a:p>
        </p:txBody>
      </p:sp>
      <p:sp>
        <p:nvSpPr>
          <p:cNvPr id="110" name="Google Shape;110;p18"/>
          <p:cNvSpPr txBox="1">
            <a:spLocks noGrp="1"/>
          </p:cNvSpPr>
          <p:nvPr>
            <p:ph type="body" idx="1"/>
          </p:nvPr>
        </p:nvSpPr>
        <p:spPr>
          <a:xfrm>
            <a:off x="2763000" y="1376700"/>
            <a:ext cx="6181708" cy="3539684"/>
          </a:xfrm>
          <a:prstGeom prst="rect">
            <a:avLst/>
          </a:prstGeom>
        </p:spPr>
        <p:txBody>
          <a:bodyPr spcFirstLastPara="1" wrap="square" lIns="0" tIns="0" rIns="0" bIns="0" anchor="t" anchorCtr="0">
            <a:noAutofit/>
          </a:bodyPr>
          <a:lstStyle/>
          <a:p>
            <a:pPr marL="101600" indent="0">
              <a:buNone/>
            </a:pPr>
            <a:r>
              <a:rPr lang="es-MX" dirty="0"/>
              <a:t>El valor de la variable debe estar en el catálogo de </a:t>
            </a:r>
            <a:r>
              <a:rPr lang="es-MX" b="1" dirty="0"/>
              <a:t>Sexo</a:t>
            </a:r>
            <a:r>
              <a:rPr lang="es-MX" dirty="0"/>
              <a:t>.</a:t>
            </a:r>
          </a:p>
          <a:p>
            <a:endParaRPr lang="es-MX" dirty="0"/>
          </a:p>
          <a:p>
            <a:endParaRPr lang="es-MX" dirty="0"/>
          </a:p>
          <a:p>
            <a:endParaRPr lang="es-MX" dirty="0"/>
          </a:p>
          <a:p>
            <a:endParaRPr lang="es-MX" dirty="0"/>
          </a:p>
          <a:p>
            <a:pPr algn="just"/>
            <a:r>
              <a:rPr lang="es-MX" dirty="0"/>
              <a:t>Si el número de certificados es </a:t>
            </a:r>
            <a:r>
              <a:rPr lang="es-MX" b="1" dirty="0"/>
              <a:t>igual</a:t>
            </a:r>
            <a:r>
              <a:rPr lang="es-MX" dirty="0"/>
              <a:t> a 1 entonces </a:t>
            </a:r>
            <a:r>
              <a:rPr lang="es-MX" b="1" dirty="0"/>
              <a:t>sexo</a:t>
            </a:r>
            <a:r>
              <a:rPr lang="es-MX" dirty="0"/>
              <a:t> (datos generales) debe ser </a:t>
            </a:r>
            <a:r>
              <a:rPr lang="es-MX" b="1" dirty="0"/>
              <a:t>igual</a:t>
            </a:r>
            <a:r>
              <a:rPr lang="es-MX" dirty="0"/>
              <a:t> a </a:t>
            </a:r>
            <a:r>
              <a:rPr lang="es-MX" b="1" dirty="0"/>
              <a:t>sexo</a:t>
            </a:r>
            <a:r>
              <a:rPr lang="es-MX" dirty="0"/>
              <a:t> (siniestros).</a:t>
            </a: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80</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Sexo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9183C125-B2E0-4F45-A340-70F79EF6F2F2}"/>
              </a:ext>
            </a:extLst>
          </p:cNvPr>
          <p:cNvGraphicFramePr>
            <a:graphicFrameLocks noGrp="1"/>
          </p:cNvGraphicFramePr>
          <p:nvPr>
            <p:extLst>
              <p:ext uri="{D42A27DB-BD31-4B8C-83A1-F6EECF244321}">
                <p14:modId xmlns:p14="http://schemas.microsoft.com/office/powerpoint/2010/main" val="1415826615"/>
              </p:ext>
            </p:extLst>
          </p:nvPr>
        </p:nvGraphicFramePr>
        <p:xfrm>
          <a:off x="4399462" y="2186260"/>
          <a:ext cx="2837361" cy="950385"/>
        </p:xfrm>
        <a:graphic>
          <a:graphicData uri="http://schemas.openxmlformats.org/drawingml/2006/table">
            <a:tbl>
              <a:tblPr>
                <a:tableStyleId>{E8B1032C-EA38-4F05-BA0D-38AFFFC7BED3}</a:tableStyleId>
              </a:tblPr>
              <a:tblGrid>
                <a:gridCol w="1104356">
                  <a:extLst>
                    <a:ext uri="{9D8B030D-6E8A-4147-A177-3AD203B41FA5}">
                      <a16:colId xmlns:a16="http://schemas.microsoft.com/office/drawing/2014/main" val="2162264794"/>
                    </a:ext>
                  </a:extLst>
                </a:gridCol>
                <a:gridCol w="1733005">
                  <a:extLst>
                    <a:ext uri="{9D8B030D-6E8A-4147-A177-3AD203B41FA5}">
                      <a16:colId xmlns:a16="http://schemas.microsoft.com/office/drawing/2014/main" val="1032103282"/>
                    </a:ext>
                  </a:extLst>
                </a:gridCol>
              </a:tblGrid>
              <a:tr h="417081">
                <a:tc>
                  <a:txBody>
                    <a:bodyPr/>
                    <a:lstStyle/>
                    <a:p>
                      <a:pPr marL="0" indent="0" algn="ctr">
                        <a:lnSpc>
                          <a:spcPts val="1150"/>
                        </a:lnSpc>
                        <a:spcAft>
                          <a:spcPts val="505"/>
                        </a:spcAft>
                      </a:pPr>
                      <a:r>
                        <a:rPr lang="es-ES" sz="1600" b="1" dirty="0">
                          <a:effectLst/>
                        </a:rPr>
                        <a:t>Clave</a:t>
                      </a:r>
                      <a:endParaRPr lang="es-MX" sz="1600" dirty="0">
                        <a:effectLst/>
                        <a:latin typeface="Arial" panose="020B0604020202020204" pitchFamily="34" charset="0"/>
                        <a:ea typeface="Times New Roman" panose="02020603050405020304" pitchFamily="18" charset="0"/>
                      </a:endParaRPr>
                    </a:p>
                  </a:txBody>
                  <a:tcPr marL="44450" marR="44450" marT="9525" marB="9525" anchor="ctr">
                    <a:solidFill>
                      <a:schemeClr val="bg2">
                        <a:lumMod val="40000"/>
                        <a:lumOff val="60000"/>
                      </a:schemeClr>
                    </a:solidFill>
                  </a:tcPr>
                </a:tc>
                <a:tc>
                  <a:txBody>
                    <a:bodyPr/>
                    <a:lstStyle/>
                    <a:p>
                      <a:pPr marL="0" indent="0" algn="ctr">
                        <a:lnSpc>
                          <a:spcPts val="1150"/>
                        </a:lnSpc>
                        <a:spcAft>
                          <a:spcPts val="505"/>
                        </a:spcAft>
                      </a:pPr>
                      <a:r>
                        <a:rPr lang="es-ES" sz="1600" b="1" dirty="0">
                          <a:solidFill>
                            <a:srgbClr val="000000"/>
                          </a:solidFill>
                          <a:effectLst/>
                        </a:rPr>
                        <a:t>Sexo</a:t>
                      </a:r>
                      <a:endParaRPr lang="es-MX" sz="1600" dirty="0">
                        <a:effectLst/>
                        <a:latin typeface="Arial" panose="020B0604020202020204" pitchFamily="34" charset="0"/>
                        <a:ea typeface="Times New Roman" panose="02020603050405020304" pitchFamily="18" charset="0"/>
                      </a:endParaRPr>
                    </a:p>
                  </a:txBody>
                  <a:tcPr marL="44450" marR="44450" marT="9525" marB="9525" anchor="ctr">
                    <a:solidFill>
                      <a:schemeClr val="bg2">
                        <a:lumMod val="40000"/>
                        <a:lumOff val="60000"/>
                      </a:schemeClr>
                    </a:solidFill>
                  </a:tcPr>
                </a:tc>
                <a:extLst>
                  <a:ext uri="{0D108BD9-81ED-4DB2-BD59-A6C34878D82A}">
                    <a16:rowId xmlns:a16="http://schemas.microsoft.com/office/drawing/2014/main" val="3394099923"/>
                  </a:ext>
                </a:extLst>
              </a:tr>
              <a:tr h="247032">
                <a:tc>
                  <a:txBody>
                    <a:bodyPr/>
                    <a:lstStyle/>
                    <a:p>
                      <a:pPr algn="ctr"/>
                      <a:r>
                        <a:rPr lang="es-ES" sz="1600" dirty="0">
                          <a:solidFill>
                            <a:srgbClr val="000000"/>
                          </a:solidFill>
                          <a:effectLst/>
                        </a:rPr>
                        <a:t>F</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tc>
                  <a:txBody>
                    <a:bodyPr/>
                    <a:lstStyle/>
                    <a:p>
                      <a:pPr algn="just"/>
                      <a:r>
                        <a:rPr lang="es-ES" sz="1600" dirty="0">
                          <a:solidFill>
                            <a:srgbClr val="000000"/>
                          </a:solidFill>
                          <a:effectLst/>
                        </a:rPr>
                        <a:t>Femenino</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extLst>
                  <a:ext uri="{0D108BD9-81ED-4DB2-BD59-A6C34878D82A}">
                    <a16:rowId xmlns:a16="http://schemas.microsoft.com/office/drawing/2014/main" val="4102429507"/>
                  </a:ext>
                </a:extLst>
              </a:tr>
              <a:tr h="270414">
                <a:tc>
                  <a:txBody>
                    <a:bodyPr/>
                    <a:lstStyle/>
                    <a:p>
                      <a:pPr algn="ctr"/>
                      <a:r>
                        <a:rPr lang="es-ES" sz="1600" dirty="0">
                          <a:solidFill>
                            <a:srgbClr val="000000"/>
                          </a:solidFill>
                          <a:effectLst/>
                        </a:rPr>
                        <a:t>M</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tc>
                  <a:txBody>
                    <a:bodyPr/>
                    <a:lstStyle/>
                    <a:p>
                      <a:pPr algn="just"/>
                      <a:r>
                        <a:rPr lang="es-ES" sz="1600" dirty="0">
                          <a:solidFill>
                            <a:srgbClr val="000000"/>
                          </a:solidFill>
                          <a:effectLst/>
                        </a:rPr>
                        <a:t>Masculino</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extLst>
                  <a:ext uri="{0D108BD9-81ED-4DB2-BD59-A6C34878D82A}">
                    <a16:rowId xmlns:a16="http://schemas.microsoft.com/office/drawing/2014/main" val="1745026507"/>
                  </a:ext>
                </a:extLst>
              </a:tr>
            </a:tbl>
          </a:graphicData>
        </a:graphic>
      </p:graphicFrame>
    </p:spTree>
    <p:extLst>
      <p:ext uri="{BB962C8B-B14F-4D97-AF65-F5344CB8AC3E}">
        <p14:creationId xmlns:p14="http://schemas.microsoft.com/office/powerpoint/2010/main" val="36966667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endParaRPr sz="1600" dirty="0"/>
          </a:p>
        </p:txBody>
      </p:sp>
      <p:sp>
        <p:nvSpPr>
          <p:cNvPr id="110" name="Google Shape;110;p18"/>
          <p:cNvSpPr txBox="1">
            <a:spLocks noGrp="1"/>
          </p:cNvSpPr>
          <p:nvPr>
            <p:ph type="body" idx="1"/>
          </p:nvPr>
        </p:nvSpPr>
        <p:spPr>
          <a:xfrm>
            <a:off x="2763000" y="1376700"/>
            <a:ext cx="5917862" cy="3539684"/>
          </a:xfrm>
          <a:prstGeom prst="rect">
            <a:avLst/>
          </a:prstGeom>
        </p:spPr>
        <p:txBody>
          <a:bodyPr spcFirstLastPara="1" wrap="square" lIns="0" tIns="0" rIns="0" bIns="0" anchor="t" anchorCtr="0">
            <a:noAutofit/>
          </a:bodyPr>
          <a:lstStyle/>
          <a:p>
            <a:r>
              <a:rPr lang="es-MX" dirty="0"/>
              <a:t>El año de reporte menos el </a:t>
            </a:r>
            <a:r>
              <a:rPr lang="es-MX" b="1" dirty="0"/>
              <a:t>año fecha de nacimiento</a:t>
            </a:r>
            <a:r>
              <a:rPr lang="es-MX" dirty="0"/>
              <a:t> debe ser </a:t>
            </a:r>
            <a:r>
              <a:rPr lang="es-MX" b="1" dirty="0"/>
              <a:t>menor</a:t>
            </a:r>
            <a:r>
              <a:rPr lang="es-MX" dirty="0"/>
              <a:t> o </a:t>
            </a:r>
            <a:r>
              <a:rPr lang="es-MX" b="1" dirty="0"/>
              <a:t>igual</a:t>
            </a:r>
            <a:r>
              <a:rPr lang="es-MX" dirty="0"/>
              <a:t> a 110.</a:t>
            </a:r>
          </a:p>
          <a:p>
            <a:endParaRPr lang="es-MX" dirty="0"/>
          </a:p>
          <a:p>
            <a:pPr marL="101600" indent="0">
              <a:buNone/>
            </a:pPr>
            <a:endParaRPr lang="es-MX" dirty="0"/>
          </a:p>
          <a:p>
            <a:endParaRPr lang="es-MX" dirty="0"/>
          </a:p>
          <a:p>
            <a:pPr algn="just"/>
            <a:r>
              <a:rPr lang="es-MX" sz="1800" dirty="0"/>
              <a:t>Si el número de certificados es igual a 1 entonces </a:t>
            </a:r>
            <a:r>
              <a:rPr lang="es-MX" sz="1800" b="1" dirty="0"/>
              <a:t>fecha de nacimiento </a:t>
            </a:r>
            <a:r>
              <a:rPr lang="es-MX" sz="1800" dirty="0"/>
              <a:t>(datos generales) debe ser </a:t>
            </a:r>
            <a:r>
              <a:rPr lang="es-MX" sz="1800" b="1" dirty="0"/>
              <a:t>igual</a:t>
            </a:r>
            <a:r>
              <a:rPr lang="es-MX" sz="1800" dirty="0"/>
              <a:t> a </a:t>
            </a:r>
            <a:r>
              <a:rPr lang="es-MX" sz="1800" b="1" dirty="0"/>
              <a:t>fecha de nacimiento</a:t>
            </a:r>
            <a:r>
              <a:rPr lang="es-MX" sz="1800" dirty="0"/>
              <a:t> (siniestros).</a:t>
            </a:r>
          </a:p>
          <a:p>
            <a:pPr marL="342900" indent="-342900"/>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81</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776431"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Fecha de nacimiento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
        <p:nvSpPr>
          <p:cNvPr id="8" name="CuadroTexto 7">
            <a:extLst>
              <a:ext uri="{FF2B5EF4-FFF2-40B4-BE49-F238E27FC236}">
                <a16:creationId xmlns:a16="http://schemas.microsoft.com/office/drawing/2014/main" id="{DF927235-2F72-4787-83C5-3F6573369872}"/>
              </a:ext>
            </a:extLst>
          </p:cNvPr>
          <p:cNvSpPr txBox="1"/>
          <p:nvPr/>
        </p:nvSpPr>
        <p:spPr>
          <a:xfrm>
            <a:off x="4644683" y="2251290"/>
            <a:ext cx="2497016" cy="307777"/>
          </a:xfrm>
          <a:prstGeom prst="rect">
            <a:avLst/>
          </a:prstGeom>
          <a:noFill/>
        </p:spPr>
        <p:txBody>
          <a:bodyPr wrap="square" rtlCol="0">
            <a:spAutoFit/>
          </a:bodyPr>
          <a:lstStyle/>
          <a:p>
            <a:pPr algn="ctr"/>
            <a:r>
              <a:rPr lang="es-MX" dirty="0"/>
              <a:t>Año Fecha de nacimiento</a:t>
            </a:r>
          </a:p>
        </p:txBody>
      </p:sp>
      <p:sp>
        <p:nvSpPr>
          <p:cNvPr id="9" name="CuadroTexto 8">
            <a:extLst>
              <a:ext uri="{FF2B5EF4-FFF2-40B4-BE49-F238E27FC236}">
                <a16:creationId xmlns:a16="http://schemas.microsoft.com/office/drawing/2014/main" id="{ACE633F9-4C6D-4369-9A89-AF1E63751124}"/>
              </a:ext>
            </a:extLst>
          </p:cNvPr>
          <p:cNvSpPr txBox="1"/>
          <p:nvPr/>
        </p:nvSpPr>
        <p:spPr>
          <a:xfrm>
            <a:off x="3004498" y="2261608"/>
            <a:ext cx="1554020" cy="307777"/>
          </a:xfrm>
          <a:prstGeom prst="rect">
            <a:avLst/>
          </a:prstGeom>
          <a:noFill/>
        </p:spPr>
        <p:txBody>
          <a:bodyPr wrap="square" rtlCol="0">
            <a:spAutoFit/>
          </a:bodyPr>
          <a:lstStyle/>
          <a:p>
            <a:pPr algn="ctr"/>
            <a:r>
              <a:rPr lang="es-MX" dirty="0"/>
              <a:t>Año de reporte</a:t>
            </a:r>
          </a:p>
        </p:txBody>
      </p:sp>
      <p:sp>
        <p:nvSpPr>
          <p:cNvPr id="10" name="CuadroTexto 9">
            <a:extLst>
              <a:ext uri="{FF2B5EF4-FFF2-40B4-BE49-F238E27FC236}">
                <a16:creationId xmlns:a16="http://schemas.microsoft.com/office/drawing/2014/main" id="{BBF4FF66-D728-4C3B-AB79-F07127711AF7}"/>
              </a:ext>
            </a:extLst>
          </p:cNvPr>
          <p:cNvSpPr txBox="1"/>
          <p:nvPr/>
        </p:nvSpPr>
        <p:spPr>
          <a:xfrm>
            <a:off x="4007358" y="2083598"/>
            <a:ext cx="1133062" cy="584775"/>
          </a:xfrm>
          <a:prstGeom prst="rect">
            <a:avLst/>
          </a:prstGeom>
          <a:noFill/>
        </p:spPr>
        <p:txBody>
          <a:bodyPr wrap="square" rtlCol="0">
            <a:spAutoFit/>
          </a:bodyPr>
          <a:lstStyle/>
          <a:p>
            <a:pPr algn="ctr"/>
            <a:r>
              <a:rPr lang="es-MX" sz="3200" b="1" dirty="0"/>
              <a:t>-</a:t>
            </a:r>
          </a:p>
        </p:txBody>
      </p:sp>
      <p:sp>
        <p:nvSpPr>
          <p:cNvPr id="11" name="CuadroTexto 10">
            <a:extLst>
              <a:ext uri="{FF2B5EF4-FFF2-40B4-BE49-F238E27FC236}">
                <a16:creationId xmlns:a16="http://schemas.microsoft.com/office/drawing/2014/main" id="{4E837B81-6AAE-4957-93D4-F9047A5D0144}"/>
              </a:ext>
            </a:extLst>
          </p:cNvPr>
          <p:cNvSpPr txBox="1"/>
          <p:nvPr/>
        </p:nvSpPr>
        <p:spPr>
          <a:xfrm>
            <a:off x="6717732" y="2111148"/>
            <a:ext cx="1133062" cy="584775"/>
          </a:xfrm>
          <a:prstGeom prst="rect">
            <a:avLst/>
          </a:prstGeom>
          <a:noFill/>
        </p:spPr>
        <p:txBody>
          <a:bodyPr wrap="square" rtlCol="0">
            <a:spAutoFit/>
          </a:bodyPr>
          <a:lstStyle>
            <a:defPPr marR="0" lvl="0" algn="l" rtl="0">
              <a:lnSpc>
                <a:spcPct val="100000"/>
              </a:lnSpc>
              <a:spcBef>
                <a:spcPts val="0"/>
              </a:spcBef>
              <a:spcAft>
                <a:spcPts val="0"/>
              </a:spcAft>
            </a:defPPr>
            <a:lvl1pPr algn="ctr">
              <a:defRPr sz="3200" b="1"/>
            </a:lvl1pPr>
          </a:lstStyle>
          <a:p>
            <a:r>
              <a:rPr lang="es-MX" dirty="0"/>
              <a:t>&lt;=</a:t>
            </a:r>
          </a:p>
        </p:txBody>
      </p:sp>
      <p:sp>
        <p:nvSpPr>
          <p:cNvPr id="13" name="CuadroTexto 12">
            <a:extLst>
              <a:ext uri="{FF2B5EF4-FFF2-40B4-BE49-F238E27FC236}">
                <a16:creationId xmlns:a16="http://schemas.microsoft.com/office/drawing/2014/main" id="{343B0EFE-DAAE-4455-AED6-55483553B593}"/>
              </a:ext>
            </a:extLst>
          </p:cNvPr>
          <p:cNvSpPr txBox="1"/>
          <p:nvPr/>
        </p:nvSpPr>
        <p:spPr>
          <a:xfrm>
            <a:off x="7366606" y="2251824"/>
            <a:ext cx="1133062" cy="307777"/>
          </a:xfrm>
          <a:prstGeom prst="rect">
            <a:avLst/>
          </a:prstGeom>
          <a:noFill/>
        </p:spPr>
        <p:txBody>
          <a:bodyPr wrap="square" rtlCol="0">
            <a:spAutoFit/>
          </a:bodyPr>
          <a:lstStyle/>
          <a:p>
            <a:pPr algn="ctr"/>
            <a:r>
              <a:rPr lang="es-MX" dirty="0"/>
              <a:t>110</a:t>
            </a:r>
          </a:p>
        </p:txBody>
      </p:sp>
    </p:spTree>
    <p:extLst>
      <p:ext uri="{BB962C8B-B14F-4D97-AF65-F5344CB8AC3E}">
        <p14:creationId xmlns:p14="http://schemas.microsoft.com/office/powerpoint/2010/main" val="31535827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6181708" cy="3539684"/>
          </a:xfrm>
          <a:prstGeom prst="rect">
            <a:avLst/>
          </a:prstGeom>
        </p:spPr>
        <p:txBody>
          <a:bodyPr spcFirstLastPara="1" wrap="square" lIns="0" tIns="0" rIns="0" bIns="0" anchor="t" anchorCtr="0">
            <a:noAutofit/>
          </a:bodyPr>
          <a:lstStyle/>
          <a:p>
            <a:pPr marL="101600" indent="0">
              <a:buNone/>
            </a:pPr>
            <a:r>
              <a:rPr lang="es-MX" sz="1600" dirty="0"/>
              <a:t>Se reportará el monto reclamado que corresponda a la cobertura afectada por el siniestro. </a:t>
            </a:r>
          </a:p>
          <a:p>
            <a:endParaRPr lang="es-MX" sz="1600" dirty="0"/>
          </a:p>
          <a:p>
            <a:pPr algn="just"/>
            <a:r>
              <a:rPr lang="es-MX" sz="1600"/>
              <a:t>Si la fecha de contabilización del siniestro es </a:t>
            </a:r>
            <a:r>
              <a:rPr lang="es-MX" sz="1600" b="1" dirty="0"/>
              <a:t>igual</a:t>
            </a:r>
            <a:r>
              <a:rPr lang="es-MX" sz="1600"/>
              <a:t> al año de reporte y la moneda es nacional entonces </a:t>
            </a:r>
            <a:r>
              <a:rPr lang="es-MX" sz="1600" b="1" dirty="0"/>
              <a:t>monto reclamado </a:t>
            </a:r>
            <a:r>
              <a:rPr lang="es-MX" sz="1600" dirty="0"/>
              <a:t>deber ser </a:t>
            </a:r>
            <a:r>
              <a:rPr lang="es-MX" sz="1600" b="1" dirty="0"/>
              <a:t>mayor</a:t>
            </a:r>
            <a:r>
              <a:rPr lang="es-MX" sz="1600" dirty="0"/>
              <a:t> o </a:t>
            </a:r>
            <a:r>
              <a:rPr lang="es-MX" sz="1600" b="1" dirty="0"/>
              <a:t>igual</a:t>
            </a:r>
            <a:r>
              <a:rPr lang="es-MX" sz="1600" dirty="0"/>
              <a:t> a monto pagado del siniestro.</a:t>
            </a:r>
          </a:p>
          <a:p>
            <a:endParaRPr lang="es-MX" sz="1600" dirty="0"/>
          </a:p>
          <a:p>
            <a:r>
              <a:rPr lang="es-MX" sz="1600"/>
              <a:t>Si la fecha de contabilización del siniestro es </a:t>
            </a:r>
            <a:r>
              <a:rPr lang="es-MX" sz="1600" b="1" dirty="0"/>
              <a:t>igual</a:t>
            </a:r>
            <a:r>
              <a:rPr lang="es-MX" sz="1600"/>
              <a:t> al año de </a:t>
            </a:r>
            <a:r>
              <a:rPr lang="es-MX" sz="1600" dirty="0"/>
              <a:t>reporte entonces </a:t>
            </a:r>
            <a:r>
              <a:rPr lang="es-MX" sz="1600" b="1" dirty="0"/>
              <a:t>monto reclamado </a:t>
            </a:r>
            <a:r>
              <a:rPr lang="es-MX" sz="1600" dirty="0"/>
              <a:t>deber ser </a:t>
            </a:r>
            <a:r>
              <a:rPr lang="es-MX" sz="1600" b="1" dirty="0"/>
              <a:t>mayor</a:t>
            </a:r>
            <a:r>
              <a:rPr lang="es-MX" sz="1600" dirty="0"/>
              <a:t> o </a:t>
            </a:r>
            <a:r>
              <a:rPr lang="es-MX" sz="1600" b="1" dirty="0"/>
              <a:t>igual</a:t>
            </a:r>
            <a:r>
              <a:rPr lang="es-MX" sz="1600" dirty="0"/>
              <a:t> a monto recuperado de reaseguro.</a:t>
            </a:r>
          </a:p>
          <a:p>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82</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Monto reclamado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05068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6181708" cy="3539684"/>
          </a:xfrm>
          <a:prstGeom prst="rect">
            <a:avLst/>
          </a:prstGeom>
        </p:spPr>
        <p:txBody>
          <a:bodyPr spcFirstLastPara="1" wrap="square" lIns="0" tIns="0" rIns="0" bIns="0" anchor="t" anchorCtr="0">
            <a:noAutofit/>
          </a:bodyPr>
          <a:lstStyle/>
          <a:p>
            <a:r>
              <a:rPr lang="es-MX" sz="1800"/>
              <a:t>Si fecha de contabilización del siniestro es </a:t>
            </a:r>
            <a:r>
              <a:rPr lang="es-MX" sz="1800" b="1" dirty="0"/>
              <a:t>igual</a:t>
            </a:r>
            <a:r>
              <a:rPr lang="es-MX" sz="1800"/>
              <a:t> al año </a:t>
            </a:r>
            <a:r>
              <a:rPr lang="es-MX" sz="1800" dirty="0"/>
              <a:t>de reporte y la moneda es nacional entonces </a:t>
            </a:r>
            <a:r>
              <a:rPr lang="es-MX" sz="1800" b="1" dirty="0"/>
              <a:t>monto</a:t>
            </a:r>
            <a:r>
              <a:rPr lang="es-MX" sz="1800" dirty="0"/>
              <a:t> </a:t>
            </a:r>
            <a:r>
              <a:rPr lang="es-MX" sz="1800" b="1" dirty="0"/>
              <a:t>reclamado</a:t>
            </a:r>
            <a:r>
              <a:rPr lang="es-MX" sz="1800" dirty="0"/>
              <a:t> deber ser </a:t>
            </a:r>
            <a:r>
              <a:rPr lang="es-MX" sz="1800" b="1" dirty="0"/>
              <a:t>mayor</a:t>
            </a:r>
            <a:r>
              <a:rPr lang="es-MX" sz="1800" dirty="0"/>
              <a:t> o </a:t>
            </a:r>
            <a:r>
              <a:rPr lang="es-MX" sz="1800" b="1" dirty="0"/>
              <a:t>igual</a:t>
            </a:r>
            <a:r>
              <a:rPr lang="es-MX" sz="1800" dirty="0"/>
              <a:t> a 0.</a:t>
            </a:r>
          </a:p>
          <a:p>
            <a:endParaRPr lang="es-MX" sz="1800" dirty="0"/>
          </a:p>
          <a:p>
            <a:pPr algn="just"/>
            <a:r>
              <a:rPr lang="es-MX" sz="1800"/>
              <a:t>El </a:t>
            </a:r>
            <a:r>
              <a:rPr lang="es-MX" sz="1800" b="1" dirty="0"/>
              <a:t>monto reclamado </a:t>
            </a:r>
            <a:r>
              <a:rPr lang="es-MX" sz="1800" dirty="0"/>
              <a:t>debe ser </a:t>
            </a:r>
            <a:r>
              <a:rPr lang="es-MX" sz="1800" b="1" dirty="0"/>
              <a:t>menor</a:t>
            </a:r>
            <a:r>
              <a:rPr lang="es-MX" sz="1800" dirty="0"/>
              <a:t> o </a:t>
            </a:r>
            <a:r>
              <a:rPr lang="es-MX" sz="1800" b="1" dirty="0"/>
              <a:t>igual</a:t>
            </a:r>
            <a:r>
              <a:rPr lang="es-MX" sz="1800" dirty="0"/>
              <a:t> a la suma asegurada.</a:t>
            </a:r>
          </a:p>
          <a:p>
            <a:endParaRPr sz="18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83</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Monto reclamado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023715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6181708" cy="3539684"/>
          </a:xfrm>
          <a:prstGeom prst="rect">
            <a:avLst/>
          </a:prstGeom>
        </p:spPr>
        <p:txBody>
          <a:bodyPr spcFirstLastPara="1" wrap="square" lIns="0" tIns="0" rIns="0" bIns="0" anchor="t" anchorCtr="0">
            <a:noAutofit/>
          </a:bodyPr>
          <a:lstStyle/>
          <a:p>
            <a:pPr marL="101600" indent="0">
              <a:buNone/>
            </a:pPr>
            <a:r>
              <a:rPr lang="es-MX" sz="1600" dirty="0"/>
              <a:t>Se reportará el importe total del valor de vencimiento al cierre del ejercicio de que se trate. En el caso de las pólizas que no cuenten con este concepto, este campo se reportará en cero. </a:t>
            </a:r>
          </a:p>
          <a:p>
            <a:endParaRPr lang="es-MX" sz="1600" dirty="0"/>
          </a:p>
          <a:p>
            <a:r>
              <a:rPr lang="es-MX" sz="1600"/>
              <a:t>Si la fecha de contabilización del siniestro es </a:t>
            </a:r>
            <a:r>
              <a:rPr lang="es-MX" sz="1600" b="1" dirty="0"/>
              <a:t>igual</a:t>
            </a:r>
            <a:r>
              <a:rPr lang="es-MX" sz="1600"/>
              <a:t> al año de </a:t>
            </a:r>
            <a:r>
              <a:rPr lang="es-MX" sz="1600" dirty="0"/>
              <a:t>reporte entonces el </a:t>
            </a:r>
            <a:r>
              <a:rPr lang="es-MX" sz="1600" b="1" dirty="0"/>
              <a:t>monto de vencimiento </a:t>
            </a:r>
            <a:r>
              <a:rPr lang="es-MX" sz="1600" dirty="0"/>
              <a:t>es </a:t>
            </a:r>
            <a:r>
              <a:rPr lang="es-MX" sz="1600" b="1" dirty="0"/>
              <a:t>mayor</a:t>
            </a:r>
            <a:r>
              <a:rPr lang="es-MX" sz="1600" dirty="0"/>
              <a:t> o </a:t>
            </a:r>
            <a:r>
              <a:rPr lang="es-MX" sz="1600" b="1" dirty="0"/>
              <a:t>igual</a:t>
            </a:r>
            <a:r>
              <a:rPr lang="es-MX" sz="1600" dirty="0"/>
              <a:t> a 0.</a:t>
            </a:r>
          </a:p>
          <a:p>
            <a:endParaRPr lang="es-MX" sz="1600" dirty="0"/>
          </a:p>
          <a:p>
            <a:pPr marL="342900" indent="-342900"/>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84</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Monto de vencimiento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7502675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471226" y="1245326"/>
            <a:ext cx="6054465" cy="3788227"/>
          </a:xfrm>
          <a:prstGeom prst="rect">
            <a:avLst/>
          </a:prstGeom>
        </p:spPr>
        <p:txBody>
          <a:bodyPr spcFirstLastPara="1" wrap="square" lIns="0" tIns="0" rIns="0" bIns="0" anchor="t" anchorCtr="0">
            <a:noAutofit/>
          </a:bodyPr>
          <a:lstStyle/>
          <a:p>
            <a:pPr algn="just"/>
            <a:r>
              <a:rPr lang="es-MX" sz="1600" dirty="0"/>
              <a:t>El </a:t>
            </a:r>
            <a:r>
              <a:rPr lang="es-MX" sz="1600" b="1" dirty="0"/>
              <a:t>monto pagado del siniestro </a:t>
            </a:r>
            <a:r>
              <a:rPr lang="es-MX" sz="1600" dirty="0"/>
              <a:t>debe ser </a:t>
            </a:r>
            <a:r>
              <a:rPr lang="es-MX" sz="1600" b="1" dirty="0"/>
              <a:t>mayor</a:t>
            </a:r>
            <a:r>
              <a:rPr lang="es-MX" sz="1600" dirty="0"/>
              <a:t> o </a:t>
            </a:r>
            <a:r>
              <a:rPr lang="es-MX" sz="1600" b="1" dirty="0"/>
              <a:t>igual</a:t>
            </a:r>
            <a:r>
              <a:rPr lang="es-MX" sz="1600" dirty="0"/>
              <a:t> a 0.</a:t>
            </a:r>
            <a:endParaRPr lang="es-ES"/>
          </a:p>
          <a:p>
            <a:pPr algn="just"/>
            <a:endParaRPr lang="es-MX" sz="1600" dirty="0"/>
          </a:p>
          <a:p>
            <a:pPr algn="just"/>
            <a:r>
              <a:rPr lang="es-MX" sz="1600" dirty="0"/>
              <a:t>Si el </a:t>
            </a:r>
            <a:r>
              <a:rPr lang="es-MX" sz="1600" b="1" dirty="0"/>
              <a:t>monto pagado del siniestro </a:t>
            </a:r>
            <a:r>
              <a:rPr lang="es-MX" sz="1600" dirty="0"/>
              <a:t>es </a:t>
            </a:r>
            <a:r>
              <a:rPr lang="es-MX" sz="1600" b="1" dirty="0"/>
              <a:t>mayor</a:t>
            </a:r>
            <a:r>
              <a:rPr lang="es-MX" sz="1600" dirty="0"/>
              <a:t> a 0 entonces la fecha de pago del siniestro es </a:t>
            </a:r>
            <a:r>
              <a:rPr lang="es-MX" sz="1600" b="1"/>
              <a:t>distinta</a:t>
            </a:r>
            <a:r>
              <a:rPr lang="es-MX" sz="1600" dirty="0"/>
              <a:t> de vacío.</a:t>
            </a:r>
          </a:p>
          <a:p>
            <a:pPr algn="just"/>
            <a:endParaRPr lang="es-MX" sz="1600" dirty="0"/>
          </a:p>
          <a:p>
            <a:pPr algn="just"/>
            <a:r>
              <a:rPr lang="es-MX" sz="1600" dirty="0"/>
              <a:t>Si la fecha de pago del siniestro es </a:t>
            </a:r>
            <a:r>
              <a:rPr lang="es-MX" sz="1600" b="1"/>
              <a:t>distinta</a:t>
            </a:r>
            <a:r>
              <a:rPr lang="es-MX" sz="1600" dirty="0"/>
              <a:t> de vacío entonces el </a:t>
            </a:r>
            <a:r>
              <a:rPr lang="es-MX" sz="1600" b="1" dirty="0"/>
              <a:t>monto pagado del siniestro </a:t>
            </a:r>
            <a:r>
              <a:rPr lang="es-MX" sz="1600" dirty="0"/>
              <a:t>debe ser </a:t>
            </a:r>
            <a:r>
              <a:rPr lang="es-MX" sz="1600" b="1" dirty="0"/>
              <a:t>mayor</a:t>
            </a:r>
            <a:r>
              <a:rPr lang="es-MX" sz="1600" dirty="0"/>
              <a:t> a 0.</a:t>
            </a:r>
          </a:p>
          <a:p>
            <a:pPr algn="just"/>
            <a:endParaRPr lang="es-MX" sz="1600" dirty="0"/>
          </a:p>
          <a:p>
            <a:pPr algn="just"/>
            <a:r>
              <a:rPr lang="es-MX" sz="1600"/>
              <a:t>El </a:t>
            </a:r>
            <a:r>
              <a:rPr lang="es-MX" sz="1600" b="1" dirty="0"/>
              <a:t>monto pagado del siniestro </a:t>
            </a:r>
            <a:r>
              <a:rPr lang="es-MX" sz="1600" dirty="0"/>
              <a:t>debe ser </a:t>
            </a:r>
            <a:r>
              <a:rPr lang="es-MX" sz="1600" b="1" dirty="0"/>
              <a:t>menor</a:t>
            </a:r>
            <a:r>
              <a:rPr lang="es-MX" sz="1600" dirty="0"/>
              <a:t> o </a:t>
            </a:r>
            <a:r>
              <a:rPr lang="es-MX" sz="1600" b="1" dirty="0"/>
              <a:t>igual</a:t>
            </a:r>
            <a:r>
              <a:rPr lang="es-MX" sz="1600"/>
              <a:t> a la suma </a:t>
            </a:r>
            <a:r>
              <a:rPr lang="es-MX" sz="1600" dirty="0"/>
              <a:t>asegurada.</a:t>
            </a:r>
          </a:p>
          <a:p>
            <a:pPr algn="just"/>
            <a:endParaRPr lang="es-MX" sz="1600" dirty="0"/>
          </a:p>
          <a:p>
            <a:pPr marL="342900" indent="-342900"/>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85</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Monto pagado del siniestro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8406595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6181708" cy="3539684"/>
          </a:xfrm>
          <a:prstGeom prst="rect">
            <a:avLst/>
          </a:prstGeom>
        </p:spPr>
        <p:txBody>
          <a:bodyPr spcFirstLastPara="1" wrap="square" lIns="0" tIns="0" rIns="0" bIns="0" anchor="t" anchorCtr="0">
            <a:noAutofit/>
          </a:bodyPr>
          <a:lstStyle/>
          <a:p>
            <a:pPr marL="101600" indent="0" algn="just">
              <a:buNone/>
            </a:pPr>
            <a:r>
              <a:rPr lang="es-MX" sz="1600" dirty="0"/>
              <a:t>Es el monto del siniestro de contratos proporcionales que se estima será pagado por la reaseguradora a la compañía de seguros, correspondiente a la parte proporcional del riesgo que se cedió en reaseguro en el ejercicio.</a:t>
            </a:r>
            <a:endParaRPr lang="es-ES"/>
          </a:p>
          <a:p>
            <a:endParaRPr lang="es-MX" sz="1600" dirty="0"/>
          </a:p>
          <a:p>
            <a:pPr algn="just"/>
            <a:r>
              <a:rPr lang="es-MX" sz="1600"/>
              <a:t>Si la fecha de contabilización del siniestro es </a:t>
            </a:r>
            <a:r>
              <a:rPr lang="es-MX" sz="1600" b="1" dirty="0"/>
              <a:t>igual</a:t>
            </a:r>
            <a:r>
              <a:rPr lang="es-MX" sz="1600" dirty="0"/>
              <a:t> a año de reporte entonces el </a:t>
            </a:r>
            <a:r>
              <a:rPr lang="es-MX" sz="1600" b="1" dirty="0"/>
              <a:t>monto recuperado de reaseguro </a:t>
            </a:r>
            <a:r>
              <a:rPr lang="es-MX" sz="1600" dirty="0"/>
              <a:t>es </a:t>
            </a:r>
            <a:r>
              <a:rPr lang="es-MX" sz="1600" b="1" dirty="0"/>
              <a:t>mayor</a:t>
            </a:r>
            <a:r>
              <a:rPr lang="es-MX" sz="1600" dirty="0"/>
              <a:t> o </a:t>
            </a:r>
            <a:r>
              <a:rPr lang="es-MX" sz="1600" b="1" dirty="0"/>
              <a:t>igual</a:t>
            </a:r>
            <a:r>
              <a:rPr lang="es-MX" sz="1600" dirty="0"/>
              <a:t> a 0.</a:t>
            </a:r>
          </a:p>
          <a:p>
            <a:endParaRPr sz="1600"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86</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Monto recuperado de reaseguro</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spTree>
    <p:extLst>
      <p:ext uri="{BB962C8B-B14F-4D97-AF65-F5344CB8AC3E}">
        <p14:creationId xmlns:p14="http://schemas.microsoft.com/office/powerpoint/2010/main" val="12767629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3" name="Google Shape;496;p41">
            <a:extLst>
              <a:ext uri="{FF2B5EF4-FFF2-40B4-BE49-F238E27FC236}">
                <a16:creationId xmlns:a16="http://schemas.microsoft.com/office/drawing/2014/main" id="{78960B51-35DB-4E65-98BD-20CF69BE76CB}"/>
              </a:ext>
            </a:extLst>
          </p:cNvPr>
          <p:cNvSpPr/>
          <p:nvPr/>
        </p:nvSpPr>
        <p:spPr>
          <a:xfrm>
            <a:off x="5943600" y="1404569"/>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42" name="Google Shape;496;p41">
            <a:extLst>
              <a:ext uri="{FF2B5EF4-FFF2-40B4-BE49-F238E27FC236}">
                <a16:creationId xmlns:a16="http://schemas.microsoft.com/office/drawing/2014/main" id="{D51A5395-BCC3-496C-BD32-0D41DA77309F}"/>
              </a:ext>
            </a:extLst>
          </p:cNvPr>
          <p:cNvSpPr/>
          <p:nvPr/>
        </p:nvSpPr>
        <p:spPr>
          <a:xfrm>
            <a:off x="5943600" y="3118292"/>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41" name="Google Shape;496;p41">
            <a:extLst>
              <a:ext uri="{FF2B5EF4-FFF2-40B4-BE49-F238E27FC236}">
                <a16:creationId xmlns:a16="http://schemas.microsoft.com/office/drawing/2014/main" id="{C2FF2D24-1CC6-43F8-9EA2-DA9B938CD1D0}"/>
              </a:ext>
            </a:extLst>
          </p:cNvPr>
          <p:cNvSpPr/>
          <p:nvPr/>
        </p:nvSpPr>
        <p:spPr>
          <a:xfrm>
            <a:off x="0" y="3084080"/>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a:p>
            <a:pPr marL="0" lvl="0" indent="0" algn="r"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Liga de manuales, catálogos y presentaciones:</a:t>
            </a:r>
          </a:p>
          <a:p>
            <a:pPr marL="0" lvl="0" indent="0" algn="r" rtl="0">
              <a:spcBef>
                <a:spcPts val="0"/>
              </a:spcBef>
              <a:spcAft>
                <a:spcPts val="0"/>
              </a:spcAft>
              <a:buClr>
                <a:schemeClr val="dk1"/>
              </a:buClr>
              <a:buSzPts val="1100"/>
              <a:buFont typeface="Arial"/>
              <a:buNone/>
            </a:pPr>
            <a:r>
              <a:rPr lang="es-MX" sz="1100" dirty="0">
                <a:solidFill>
                  <a:schemeClr val="dk1"/>
                </a:solidFill>
                <a:latin typeface="Source Sans Pro"/>
                <a:ea typeface="Source Sans Pro"/>
                <a:cs typeface="Source Sans Pro"/>
                <a:sym typeface="Source Sans Pro"/>
              </a:rPr>
              <a:t>https://www.cnsf.gob.mx/Sistemas/Paginas/InformacionEstadistica.aspx</a:t>
            </a:r>
          </a:p>
        </p:txBody>
      </p:sp>
      <p:sp>
        <p:nvSpPr>
          <p:cNvPr id="493" name="Google Shape;493;p41"/>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Gracias</a:t>
            </a:r>
            <a:endParaRPr sz="4800" b="1" dirty="0"/>
          </a:p>
        </p:txBody>
      </p:sp>
      <p:sp>
        <p:nvSpPr>
          <p:cNvPr id="494" name="Google Shape;494;p4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87</a:t>
            </a:fld>
            <a:endParaRPr/>
          </a:p>
        </p:txBody>
      </p:sp>
      <p:sp>
        <p:nvSpPr>
          <p:cNvPr id="496" name="Google Shape;496;p41"/>
          <p:cNvSpPr/>
          <p:nvPr/>
        </p:nvSpPr>
        <p:spPr>
          <a:xfrm>
            <a:off x="0" y="1399495"/>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Ricardo Sevilla       </a:t>
            </a:r>
            <a:r>
              <a:rPr lang="es-MX" sz="1100" dirty="0">
                <a:solidFill>
                  <a:schemeClr val="dk1"/>
                </a:solidFill>
                <a:latin typeface="Source Sans Pro"/>
                <a:ea typeface="Source Sans Pro"/>
                <a:cs typeface="Source Sans Pro"/>
                <a:sym typeface="Source Sans Pro"/>
              </a:rPr>
              <a:t>RSevilla@cnsf.gob.mx</a:t>
            </a:r>
          </a:p>
          <a:p>
            <a:pPr marL="0" lvl="0" indent="0" rtl="0">
              <a:spcBef>
                <a:spcPts val="0"/>
              </a:spcBef>
              <a:spcAft>
                <a:spcPts val="0"/>
              </a:spcAft>
              <a:buClr>
                <a:schemeClr val="dk1"/>
              </a:buClr>
              <a:buSzPts val="1100"/>
              <a:buFont typeface="Arial"/>
              <a:buNone/>
            </a:pPr>
            <a:endParaRPr lang="es-MX" sz="1100" b="1" dirty="0">
              <a:solidFill>
                <a:schemeClr val="dk1"/>
              </a:solidFill>
              <a:latin typeface="Source Sans Pro"/>
              <a:ea typeface="Source Sans Pro"/>
              <a:cs typeface="Source Sans Pro"/>
              <a:sym typeface="Source Sans Pro"/>
            </a:endParaRPr>
          </a:p>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Aldo Hernandez    </a:t>
            </a:r>
            <a:r>
              <a:rPr lang="es-MX" sz="1100" dirty="0">
                <a:solidFill>
                  <a:schemeClr val="dk1"/>
                </a:solidFill>
                <a:latin typeface="Source Sans Pro"/>
                <a:ea typeface="Source Sans Pro"/>
                <a:cs typeface="Source Sans Pro"/>
                <a:sym typeface="Source Sans Pro"/>
              </a:rPr>
              <a:t>ARHernandez@cnsf.gob.mx</a:t>
            </a:r>
          </a:p>
          <a:p>
            <a:pPr marL="0" lvl="0" indent="0" rtl="0">
              <a:spcBef>
                <a:spcPts val="0"/>
              </a:spcBef>
              <a:spcAft>
                <a:spcPts val="0"/>
              </a:spcAft>
              <a:buClr>
                <a:schemeClr val="dk1"/>
              </a:buClr>
              <a:buSzPts val="1100"/>
              <a:buFont typeface="Arial"/>
              <a:buNone/>
            </a:pPr>
            <a:endParaRPr lang="es-MX" sz="1100" b="1" dirty="0">
              <a:solidFill>
                <a:schemeClr val="dk1"/>
              </a:solidFill>
              <a:latin typeface="Source Sans Pro"/>
              <a:ea typeface="Source Sans Pro"/>
              <a:cs typeface="Source Sans Pro"/>
              <a:sym typeface="Source Sans Pro"/>
            </a:endParaRPr>
          </a:p>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Karina Luna             </a:t>
            </a:r>
            <a:r>
              <a:rPr lang="es-MX" sz="1100" dirty="0">
                <a:solidFill>
                  <a:schemeClr val="dk1"/>
                </a:solidFill>
                <a:latin typeface="Source Sans Pro"/>
                <a:ea typeface="Source Sans Pro"/>
                <a:cs typeface="Source Sans Pro"/>
                <a:sym typeface="Source Sans Pro"/>
              </a:rPr>
              <a:t>KLuna@cnsf.gob.mx</a:t>
            </a:r>
          </a:p>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499" name="Google Shape;499;p41"/>
          <p:cNvSpPr/>
          <p:nvPr/>
        </p:nvSpPr>
        <p:spPr>
          <a:xfrm>
            <a:off x="3285625" y="1738389"/>
            <a:ext cx="2417100" cy="2417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rot="5400000">
            <a:off x="3459879" y="1738389"/>
            <a:ext cx="2417100" cy="2417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p:nvPr/>
        </p:nvSpPr>
        <p:spPr>
          <a:xfrm rot="10800000">
            <a:off x="3459879" y="1914006"/>
            <a:ext cx="2417100" cy="2417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1"/>
          <p:cNvSpPr/>
          <p:nvPr/>
        </p:nvSpPr>
        <p:spPr>
          <a:xfrm rot="-5400000">
            <a:off x="3285625" y="1914006"/>
            <a:ext cx="2417100" cy="2417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
          <p:cNvSpPr/>
          <p:nvPr/>
        </p:nvSpPr>
        <p:spPr>
          <a:xfrm>
            <a:off x="3690657" y="2214203"/>
            <a:ext cx="534235" cy="455171"/>
          </a:xfrm>
          <a:prstGeom prst="rect">
            <a:avLst/>
          </a:prstGeom>
        </p:spPr>
        <p:txBody>
          <a:bodyPr>
            <a:prstTxWarp prst="textPlain">
              <a:avLst/>
            </a:prstTxWarp>
          </a:bodyPr>
          <a:lstStyle/>
          <a:p>
            <a:pPr lvl="0" algn="ctr"/>
            <a:r>
              <a:rPr lang="es-MX" b="1" i="0" dirty="0">
                <a:ln>
                  <a:noFill/>
                </a:ln>
                <a:solidFill>
                  <a:schemeClr val="lt1"/>
                </a:solidFill>
                <a:latin typeface="Dosis"/>
              </a:rPr>
              <a:t>C</a:t>
            </a:r>
            <a:endParaRPr b="1" i="0" dirty="0">
              <a:ln>
                <a:noFill/>
              </a:ln>
              <a:solidFill>
                <a:schemeClr val="lt1"/>
              </a:solidFill>
              <a:latin typeface="Dosis"/>
            </a:endParaRPr>
          </a:p>
        </p:txBody>
      </p:sp>
      <p:sp>
        <p:nvSpPr>
          <p:cNvPr id="505" name="Google Shape;505;p41"/>
          <p:cNvSpPr/>
          <p:nvPr/>
        </p:nvSpPr>
        <p:spPr>
          <a:xfrm>
            <a:off x="3807513" y="3348952"/>
            <a:ext cx="289660" cy="455171"/>
          </a:xfrm>
          <a:prstGeom prst="rect">
            <a:avLst/>
          </a:prstGeom>
        </p:spPr>
        <p:txBody>
          <a:bodyPr>
            <a:prstTxWarp prst="textPlain">
              <a:avLst/>
            </a:prstTxWarp>
          </a:bodyPr>
          <a:lstStyle/>
          <a:p>
            <a:pPr lvl="0" algn="ctr"/>
            <a:r>
              <a:rPr lang="es-MX" b="1" dirty="0">
                <a:solidFill>
                  <a:schemeClr val="lt1"/>
                </a:solidFill>
                <a:latin typeface="Dosis"/>
              </a:rPr>
              <a:t>L</a:t>
            </a:r>
            <a:endParaRPr b="1" i="0" dirty="0">
              <a:ln>
                <a:noFill/>
              </a:ln>
              <a:solidFill>
                <a:schemeClr val="lt1"/>
              </a:solidFill>
              <a:latin typeface="Dosis"/>
            </a:endParaRPr>
          </a:p>
        </p:txBody>
      </p:sp>
      <p:sp>
        <p:nvSpPr>
          <p:cNvPr id="21" name="Rectángulo 20">
            <a:extLst>
              <a:ext uri="{FF2B5EF4-FFF2-40B4-BE49-F238E27FC236}">
                <a16:creationId xmlns:a16="http://schemas.microsoft.com/office/drawing/2014/main" id="{FE4C0AEB-8AAF-4CEE-86DE-A3313D7474C8}"/>
              </a:ext>
            </a:extLst>
          </p:cNvPr>
          <p:cNvSpPr/>
          <p:nvPr/>
        </p:nvSpPr>
        <p:spPr>
          <a:xfrm>
            <a:off x="5811567" y="1615498"/>
            <a:ext cx="1666435"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a:t>
            </a:r>
            <a:r>
              <a:rPr lang="es-MX" sz="900" b="1" dirty="0" err="1">
                <a:solidFill>
                  <a:srgbClr val="766C42"/>
                </a:solidFill>
                <a:latin typeface="Montserrat" panose="00000500000000000000" pitchFamily="2" charset="0"/>
              </a:rPr>
              <a:t>CNSF_gob_mx</a:t>
            </a:r>
            <a:endParaRPr lang="es-MX" sz="900" b="1" dirty="0">
              <a:solidFill>
                <a:srgbClr val="766C42"/>
              </a:solidFill>
              <a:latin typeface="Montserrat" panose="00000500000000000000" pitchFamily="2" charset="0"/>
            </a:endParaRPr>
          </a:p>
        </p:txBody>
      </p:sp>
      <p:sp>
        <p:nvSpPr>
          <p:cNvPr id="22" name="Rectángulo 21">
            <a:extLst>
              <a:ext uri="{FF2B5EF4-FFF2-40B4-BE49-F238E27FC236}">
                <a16:creationId xmlns:a16="http://schemas.microsoft.com/office/drawing/2014/main" id="{3631BB1F-A0EB-4D73-B4A3-D0F39B806E5F}"/>
              </a:ext>
            </a:extLst>
          </p:cNvPr>
          <p:cNvSpPr/>
          <p:nvPr/>
        </p:nvSpPr>
        <p:spPr>
          <a:xfrm>
            <a:off x="5835629" y="1886023"/>
            <a:ext cx="1666435"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a:t>
            </a:r>
            <a:r>
              <a:rPr lang="es-MX" sz="900" b="1" dirty="0" err="1">
                <a:solidFill>
                  <a:srgbClr val="766C42"/>
                </a:solidFill>
                <a:latin typeface="Montserrat" panose="00000500000000000000" pitchFamily="2" charset="0"/>
              </a:rPr>
              <a:t>CNSF_gob_mx</a:t>
            </a:r>
            <a:endParaRPr lang="es-MX" sz="900" b="1" dirty="0">
              <a:solidFill>
                <a:srgbClr val="766C42"/>
              </a:solidFill>
              <a:latin typeface="Montserrat" panose="00000500000000000000" pitchFamily="2" charset="0"/>
            </a:endParaRPr>
          </a:p>
        </p:txBody>
      </p:sp>
      <p:pic>
        <p:nvPicPr>
          <p:cNvPr id="24" name="Imagen 23" descr="Un letrero de color blanco&#10;&#10;Descripción generada automáticamente con confianza baja">
            <a:extLst>
              <a:ext uri="{FF2B5EF4-FFF2-40B4-BE49-F238E27FC236}">
                <a16:creationId xmlns:a16="http://schemas.microsoft.com/office/drawing/2014/main" id="{EAF8AFC8-A2E2-4143-A3B5-BBC04CF387E3}"/>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53720" b="50000"/>
          <a:stretch/>
        </p:blipFill>
        <p:spPr>
          <a:xfrm>
            <a:off x="7480756" y="1624420"/>
            <a:ext cx="246793" cy="246191"/>
          </a:xfrm>
          <a:prstGeom prst="rect">
            <a:avLst/>
          </a:prstGeom>
        </p:spPr>
      </p:pic>
      <p:pic>
        <p:nvPicPr>
          <p:cNvPr id="25" name="Imagen 24" descr="Un letrero de color blanco&#10;&#10;Descripción generada automáticamente con confianza baja">
            <a:extLst>
              <a:ext uri="{FF2B5EF4-FFF2-40B4-BE49-F238E27FC236}">
                <a16:creationId xmlns:a16="http://schemas.microsoft.com/office/drawing/2014/main" id="{B9CF1E69-586A-4222-9301-A28E6BCA1093}"/>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554" t="-897" r="55274" b="50897"/>
          <a:stretch/>
        </p:blipFill>
        <p:spPr>
          <a:xfrm>
            <a:off x="7528882" y="1927923"/>
            <a:ext cx="210700" cy="210186"/>
          </a:xfrm>
          <a:prstGeom prst="rect">
            <a:avLst/>
          </a:prstGeom>
        </p:spPr>
      </p:pic>
      <p:pic>
        <p:nvPicPr>
          <p:cNvPr id="26" name="Imagen 25" descr="Forma&#10;&#10;Descripción generada automáticamente con confianza baja">
            <a:extLst>
              <a:ext uri="{FF2B5EF4-FFF2-40B4-BE49-F238E27FC236}">
                <a16:creationId xmlns:a16="http://schemas.microsoft.com/office/drawing/2014/main" id="{73D4AADA-17D7-48AE-9EFA-0D12049F376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18370" y="2495111"/>
            <a:ext cx="233241" cy="233241"/>
          </a:xfrm>
          <a:prstGeom prst="rect">
            <a:avLst/>
          </a:prstGeom>
        </p:spPr>
      </p:pic>
      <p:sp>
        <p:nvSpPr>
          <p:cNvPr id="27" name="Rectángulo 26">
            <a:extLst>
              <a:ext uri="{FF2B5EF4-FFF2-40B4-BE49-F238E27FC236}">
                <a16:creationId xmlns:a16="http://schemas.microsoft.com/office/drawing/2014/main" id="{2C3A8174-7D0B-45A0-8079-C405213074FE}"/>
              </a:ext>
            </a:extLst>
          </p:cNvPr>
          <p:cNvSpPr/>
          <p:nvPr/>
        </p:nvSpPr>
        <p:spPr>
          <a:xfrm>
            <a:off x="5883758" y="2159735"/>
            <a:ext cx="1582196"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@CNSF.gob.mx</a:t>
            </a:r>
          </a:p>
        </p:txBody>
      </p:sp>
      <p:sp>
        <p:nvSpPr>
          <p:cNvPr id="28" name="Rectángulo 27">
            <a:extLst>
              <a:ext uri="{FF2B5EF4-FFF2-40B4-BE49-F238E27FC236}">
                <a16:creationId xmlns:a16="http://schemas.microsoft.com/office/drawing/2014/main" id="{8FFD2755-C916-4766-8438-C3C3879D4568}"/>
              </a:ext>
            </a:extLst>
          </p:cNvPr>
          <p:cNvSpPr/>
          <p:nvPr/>
        </p:nvSpPr>
        <p:spPr>
          <a:xfrm>
            <a:off x="5955944" y="2381546"/>
            <a:ext cx="1555035" cy="369332"/>
          </a:xfrm>
          <a:prstGeom prst="rect">
            <a:avLst/>
          </a:prstGeom>
        </p:spPr>
        <p:txBody>
          <a:bodyPr wrap="square">
            <a:spAutoFit/>
          </a:bodyPr>
          <a:lstStyle/>
          <a:p>
            <a:pPr algn="r"/>
            <a:r>
              <a:rPr lang="es-MX" sz="900" b="1" dirty="0">
                <a:solidFill>
                  <a:srgbClr val="766C42"/>
                </a:solidFill>
                <a:latin typeface="Montserrat" panose="00000500000000000000" pitchFamily="2" charset="0"/>
              </a:rPr>
              <a:t>Comisión Nacional de Seguros y Fianzas</a:t>
            </a:r>
          </a:p>
        </p:txBody>
      </p:sp>
      <p:pic>
        <p:nvPicPr>
          <p:cNvPr id="29" name="Imagen 28">
            <a:extLst>
              <a:ext uri="{FF2B5EF4-FFF2-40B4-BE49-F238E27FC236}">
                <a16:creationId xmlns:a16="http://schemas.microsoft.com/office/drawing/2014/main" id="{7B02DCF2-28D8-4C86-9054-DA1939710508}"/>
              </a:ext>
            </a:extLst>
          </p:cNvPr>
          <p:cNvPicPr>
            <a:picLocks noChangeAspect="1"/>
          </p:cNvPicPr>
          <p:nvPr/>
        </p:nvPicPr>
        <p:blipFill>
          <a:blip r:embed="rId5"/>
          <a:stretch>
            <a:fillRect/>
          </a:stretch>
        </p:blipFill>
        <p:spPr>
          <a:xfrm>
            <a:off x="7515295" y="2207096"/>
            <a:ext cx="224284" cy="224284"/>
          </a:xfrm>
          <a:prstGeom prst="rect">
            <a:avLst/>
          </a:prstGeom>
        </p:spPr>
      </p:pic>
      <p:sp>
        <p:nvSpPr>
          <p:cNvPr id="32" name="Rectángulo 31">
            <a:extLst>
              <a:ext uri="{FF2B5EF4-FFF2-40B4-BE49-F238E27FC236}">
                <a16:creationId xmlns:a16="http://schemas.microsoft.com/office/drawing/2014/main" id="{9F3D215A-82E6-4755-BEBD-592305A4FC96}"/>
              </a:ext>
            </a:extLst>
          </p:cNvPr>
          <p:cNvSpPr/>
          <p:nvPr/>
        </p:nvSpPr>
        <p:spPr>
          <a:xfrm>
            <a:off x="5937303" y="4025189"/>
            <a:ext cx="2322025" cy="317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grpSp>
        <p:nvGrpSpPr>
          <p:cNvPr id="34" name="Grupo 33">
            <a:extLst>
              <a:ext uri="{FF2B5EF4-FFF2-40B4-BE49-F238E27FC236}">
                <a16:creationId xmlns:a16="http://schemas.microsoft.com/office/drawing/2014/main" id="{9DC5C1C5-89D4-43DE-9C9D-83141FAA7B74}"/>
              </a:ext>
            </a:extLst>
          </p:cNvPr>
          <p:cNvGrpSpPr/>
          <p:nvPr/>
        </p:nvGrpSpPr>
        <p:grpSpPr>
          <a:xfrm>
            <a:off x="6427714" y="3277047"/>
            <a:ext cx="1785947" cy="1090328"/>
            <a:chOff x="5696188" y="1624577"/>
            <a:chExt cx="2512224" cy="1578386"/>
          </a:xfrm>
          <a:noFill/>
        </p:grpSpPr>
        <p:pic>
          <p:nvPicPr>
            <p:cNvPr id="35" name="Imagen 34">
              <a:extLst>
                <a:ext uri="{FF2B5EF4-FFF2-40B4-BE49-F238E27FC236}">
                  <a16:creationId xmlns:a16="http://schemas.microsoft.com/office/drawing/2014/main" id="{F6CE5D7F-9961-4627-A29C-9D3081CCA542}"/>
                </a:ext>
              </a:extLst>
            </p:cNvPr>
            <p:cNvPicPr>
              <a:picLocks noChangeAspect="1"/>
            </p:cNvPicPr>
            <p:nvPr/>
          </p:nvPicPr>
          <p:blipFill>
            <a:blip r:embed="rId6"/>
            <a:stretch>
              <a:fillRect/>
            </a:stretch>
          </p:blipFill>
          <p:spPr>
            <a:xfrm>
              <a:off x="6102708" y="1624577"/>
              <a:ext cx="1541160" cy="1035107"/>
            </a:xfrm>
            <a:prstGeom prst="rect">
              <a:avLst/>
            </a:prstGeom>
            <a:grpFill/>
          </p:spPr>
        </p:pic>
        <p:grpSp>
          <p:nvGrpSpPr>
            <p:cNvPr id="36" name="Grupo 35">
              <a:extLst>
                <a:ext uri="{FF2B5EF4-FFF2-40B4-BE49-F238E27FC236}">
                  <a16:creationId xmlns:a16="http://schemas.microsoft.com/office/drawing/2014/main" id="{AE76B239-771C-440B-A3CB-7F43AC3B07DE}"/>
                </a:ext>
              </a:extLst>
            </p:cNvPr>
            <p:cNvGrpSpPr/>
            <p:nvPr/>
          </p:nvGrpSpPr>
          <p:grpSpPr>
            <a:xfrm>
              <a:off x="5696188" y="2750697"/>
              <a:ext cx="2512224" cy="452266"/>
              <a:chOff x="5724764" y="2750697"/>
              <a:chExt cx="2512224" cy="452266"/>
            </a:xfrm>
            <a:grpFill/>
          </p:grpSpPr>
          <p:sp>
            <p:nvSpPr>
              <p:cNvPr id="37" name="Rectángulo 36">
                <a:extLst>
                  <a:ext uri="{FF2B5EF4-FFF2-40B4-BE49-F238E27FC236}">
                    <a16:creationId xmlns:a16="http://schemas.microsoft.com/office/drawing/2014/main" id="{DFC9C4A1-E04F-4E6A-9D7F-A97A7BB13CAB}"/>
                  </a:ext>
                </a:extLst>
              </p:cNvPr>
              <p:cNvSpPr/>
              <p:nvPr/>
            </p:nvSpPr>
            <p:spPr>
              <a:xfrm>
                <a:off x="5914963" y="2750697"/>
                <a:ext cx="2322025" cy="317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dirty="0"/>
              </a:p>
            </p:txBody>
          </p:sp>
          <p:sp>
            <p:nvSpPr>
              <p:cNvPr id="38" name="CuadroTexto 37">
                <a:extLst>
                  <a:ext uri="{FF2B5EF4-FFF2-40B4-BE49-F238E27FC236}">
                    <a16:creationId xmlns:a16="http://schemas.microsoft.com/office/drawing/2014/main" id="{ECC6B12F-7F44-4C80-96DF-20A50ECE1760}"/>
                  </a:ext>
                </a:extLst>
              </p:cNvPr>
              <p:cNvSpPr txBox="1"/>
              <p:nvPr/>
            </p:nvSpPr>
            <p:spPr>
              <a:xfrm>
                <a:off x="5724764" y="2757417"/>
                <a:ext cx="2426463" cy="445546"/>
              </a:xfrm>
              <a:prstGeom prst="rect">
                <a:avLst/>
              </a:prstGeom>
              <a:grpFill/>
            </p:spPr>
            <p:txBody>
              <a:bodyPr wrap="square" rtlCol="0">
                <a:spAutoFit/>
              </a:bodyPr>
              <a:lstStyle/>
              <a:p>
                <a:pPr algn="ctr"/>
                <a:r>
                  <a:rPr lang="es-MX" sz="700" b="1" dirty="0">
                    <a:solidFill>
                      <a:srgbClr val="766C42"/>
                    </a:solidFill>
                    <a:latin typeface="Montserrat" pitchFamily="2" charset="77"/>
                  </a:rPr>
                  <a:t>https://www.cnsf.gob.mx/cnsf/revista/sitePages/home.aspx</a:t>
                </a:r>
              </a:p>
            </p:txBody>
          </p:sp>
        </p:grpSp>
      </p:grpSp>
      <p:sp>
        <p:nvSpPr>
          <p:cNvPr id="39" name="Google Shape;504;p41">
            <a:extLst>
              <a:ext uri="{FF2B5EF4-FFF2-40B4-BE49-F238E27FC236}">
                <a16:creationId xmlns:a16="http://schemas.microsoft.com/office/drawing/2014/main" id="{E850B4EB-83D2-45E4-B59D-EAE264678762}"/>
              </a:ext>
            </a:extLst>
          </p:cNvPr>
          <p:cNvSpPr/>
          <p:nvPr/>
        </p:nvSpPr>
        <p:spPr>
          <a:xfrm>
            <a:off x="4889804" y="3329129"/>
            <a:ext cx="534235" cy="455171"/>
          </a:xfrm>
          <a:prstGeom prst="rect">
            <a:avLst/>
          </a:prstGeom>
        </p:spPr>
        <p:txBody>
          <a:bodyPr>
            <a:prstTxWarp prst="textPlain">
              <a:avLst/>
            </a:prstTxWarp>
          </a:bodyPr>
          <a:lstStyle/>
          <a:p>
            <a:pPr lvl="0" algn="ctr"/>
            <a:r>
              <a:rPr lang="es-MX" b="1" i="0" dirty="0">
                <a:ln>
                  <a:noFill/>
                </a:ln>
                <a:solidFill>
                  <a:schemeClr val="lt1"/>
                </a:solidFill>
                <a:latin typeface="Dosis"/>
              </a:rPr>
              <a:t>R</a:t>
            </a:r>
            <a:endParaRPr b="1" i="0" dirty="0">
              <a:ln>
                <a:noFill/>
              </a:ln>
              <a:solidFill>
                <a:schemeClr val="lt1"/>
              </a:solidFill>
              <a:latin typeface="Dosis"/>
            </a:endParaRPr>
          </a:p>
        </p:txBody>
      </p:sp>
      <p:sp>
        <p:nvSpPr>
          <p:cNvPr id="40" name="Google Shape;505;p41">
            <a:extLst>
              <a:ext uri="{FF2B5EF4-FFF2-40B4-BE49-F238E27FC236}">
                <a16:creationId xmlns:a16="http://schemas.microsoft.com/office/drawing/2014/main" id="{1AF9CCD0-FCDE-44BF-847C-6BA02110C4B0}"/>
              </a:ext>
            </a:extLst>
          </p:cNvPr>
          <p:cNvSpPr/>
          <p:nvPr/>
        </p:nvSpPr>
        <p:spPr>
          <a:xfrm>
            <a:off x="4898375" y="2250068"/>
            <a:ext cx="539898" cy="455171"/>
          </a:xfrm>
          <a:prstGeom prst="rect">
            <a:avLst/>
          </a:prstGeom>
        </p:spPr>
        <p:txBody>
          <a:bodyPr>
            <a:prstTxWarp prst="textPlain">
              <a:avLst/>
            </a:prstTxWarp>
          </a:bodyPr>
          <a:lstStyle/>
          <a:p>
            <a:pPr lvl="0" algn="ctr"/>
            <a:r>
              <a:rPr lang="es-MX" b="1" dirty="0">
                <a:solidFill>
                  <a:schemeClr val="lt1"/>
                </a:solidFill>
                <a:latin typeface="Dosis"/>
              </a:rPr>
              <a:t>RS</a:t>
            </a:r>
            <a:endParaRPr b="1" i="0" dirty="0">
              <a:ln>
                <a:noFill/>
              </a:ln>
              <a:solidFill>
                <a:schemeClr val="lt1"/>
              </a:solidFill>
              <a:latin typeface="Dosi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1413165"/>
            <a:ext cx="1623900" cy="3274610"/>
          </a:xfrm>
          <a:prstGeom prst="rect">
            <a:avLst/>
          </a:prstGeom>
        </p:spPr>
        <p:txBody>
          <a:bodyPr spcFirstLastPara="1" wrap="square" lIns="0" tIns="0" rIns="0" bIns="0" anchor="t" anchorCtr="0">
            <a:noAutofit/>
          </a:bodyPr>
          <a:lstStyle/>
          <a:p>
            <a:pPr lvl="0" algn="l" rtl="0">
              <a:spcBef>
                <a:spcPts val="0"/>
              </a:spcBef>
              <a:spcAft>
                <a:spcPts val="0"/>
              </a:spcAft>
            </a:pPr>
            <a:r>
              <a:rPr lang="es-MX" sz="1600" dirty="0"/>
              <a:t>Aplica para:</a:t>
            </a:r>
            <a:br>
              <a:rPr lang="es-MX" sz="1600" dirty="0"/>
            </a:br>
            <a:br>
              <a:rPr lang="es-MX" sz="1600" dirty="0"/>
            </a:br>
            <a:br>
              <a:rPr lang="es-MX" sz="1600" dirty="0"/>
            </a:br>
            <a:r>
              <a:rPr lang="es-MX" sz="1600" dirty="0"/>
              <a:t>Vida grupo</a:t>
            </a:r>
            <a:br>
              <a:rPr lang="es-MX" sz="1600" dirty="0"/>
            </a:br>
            <a:br>
              <a:rPr lang="es-MX" sz="1600" dirty="0"/>
            </a:br>
            <a:r>
              <a:rPr lang="es-MX" sz="1600" dirty="0"/>
              <a:t>Vida individual</a:t>
            </a:r>
            <a:endParaRPr sz="1600"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indent="0">
              <a:buNone/>
            </a:pPr>
            <a:r>
              <a:rPr lang="es-MX" dirty="0"/>
              <a:t>El valor de la variable debe estar en el catálogo de </a:t>
            </a:r>
            <a:r>
              <a:rPr lang="es-MX" b="1" dirty="0"/>
              <a:t>Plan de la póliza</a:t>
            </a:r>
            <a:r>
              <a:rPr lang="es-MX" dirty="0"/>
              <a:t>.</a:t>
            </a: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2" name="Google Shape;109;p18">
            <a:extLst>
              <a:ext uri="{FF2B5EF4-FFF2-40B4-BE49-F238E27FC236}">
                <a16:creationId xmlns:a16="http://schemas.microsoft.com/office/drawing/2014/main" id="{EC9767BD-164E-4DAE-A159-E0ADEFBF9024}"/>
              </a:ext>
            </a:extLst>
          </p:cNvPr>
          <p:cNvSpPr txBox="1">
            <a:spLocks/>
          </p:cNvSpPr>
          <p:nvPr/>
        </p:nvSpPr>
        <p:spPr>
          <a:xfrm>
            <a:off x="367569" y="225601"/>
            <a:ext cx="8513229" cy="5805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accent1"/>
              </a:buClr>
              <a:buSzPts val="2200"/>
              <a:buFont typeface="Playfair Display Regular"/>
              <a:buNone/>
              <a:defRPr sz="2200" b="0" i="0" u="none" strike="noStrike" cap="none">
                <a:solidFill>
                  <a:schemeClr val="accent1"/>
                </a:solidFill>
                <a:latin typeface="Playfair Display Regular"/>
                <a:ea typeface="Playfair Display Regular"/>
                <a:cs typeface="Playfair Display Regular"/>
                <a:sym typeface="Playfair Display Regular"/>
              </a:defRPr>
            </a:lvl9pPr>
          </a:lstStyle>
          <a:p>
            <a:r>
              <a:rPr lang="es-MX" sz="4400" dirty="0"/>
              <a:t>Plan de la póliza</a:t>
            </a:r>
          </a:p>
        </p:txBody>
      </p:sp>
      <p:pic>
        <p:nvPicPr>
          <p:cNvPr id="7" name="Imagen 6">
            <a:extLst>
              <a:ext uri="{FF2B5EF4-FFF2-40B4-BE49-F238E27FC236}">
                <a16:creationId xmlns:a16="http://schemas.microsoft.com/office/drawing/2014/main" id="{F92A380B-42F0-425A-9556-3155D2599A2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69" b="93204" l="9796" r="89796">
                        <a14:foregroundMark x1="60816" y1="6796" x2="60816" y2="6796"/>
                        <a14:foregroundMark x1="66122" y1="56796" x2="66122" y2="56796"/>
                        <a14:foregroundMark x1="31020" y1="60680" x2="31020" y2="60680"/>
                        <a14:foregroundMark x1="43265" y1="88835" x2="43265" y2="88835"/>
                        <a14:foregroundMark x1="63265" y1="87864" x2="63265" y2="87864"/>
                        <a14:foregroundMark x1="36735" y1="93689" x2="36735" y2="93689"/>
                        <a14:foregroundMark x1="43983" y1="10562" x2="48571" y2="16019"/>
                        <a14:foregroundMark x1="59592" y1="9223" x2="68571" y2="24272"/>
                        <a14:backgroundMark x1="40408" y1="3883" x2="36327" y2="3883"/>
                      </a14:backgroundRemoval>
                    </a14:imgEffect>
                  </a14:imgLayer>
                </a14:imgProps>
              </a:ext>
            </a:extLst>
          </a:blip>
          <a:stretch>
            <a:fillRect/>
          </a:stretch>
        </p:blipFill>
        <p:spPr>
          <a:xfrm>
            <a:off x="367829" y="3504000"/>
            <a:ext cx="1550477" cy="1303666"/>
          </a:xfrm>
          <a:prstGeom prst="rect">
            <a:avLst/>
          </a:prstGeom>
        </p:spPr>
      </p:pic>
      <p:graphicFrame>
        <p:nvGraphicFramePr>
          <p:cNvPr id="2" name="Tabla 1">
            <a:extLst>
              <a:ext uri="{FF2B5EF4-FFF2-40B4-BE49-F238E27FC236}">
                <a16:creationId xmlns:a16="http://schemas.microsoft.com/office/drawing/2014/main" id="{9A2BA8C0-194A-47AD-A434-FD028C2B73EE}"/>
              </a:ext>
            </a:extLst>
          </p:cNvPr>
          <p:cNvGraphicFramePr>
            <a:graphicFrameLocks noGrp="1"/>
          </p:cNvGraphicFramePr>
          <p:nvPr>
            <p:extLst>
              <p:ext uri="{D42A27DB-BD31-4B8C-83A1-F6EECF244321}">
                <p14:modId xmlns:p14="http://schemas.microsoft.com/office/powerpoint/2010/main" val="4070605326"/>
              </p:ext>
            </p:extLst>
          </p:nvPr>
        </p:nvGraphicFramePr>
        <p:xfrm>
          <a:off x="3075713" y="2358471"/>
          <a:ext cx="5511696" cy="2319546"/>
        </p:xfrm>
        <a:graphic>
          <a:graphicData uri="http://schemas.openxmlformats.org/drawingml/2006/table">
            <a:tbl>
              <a:tblPr>
                <a:tableStyleId>{E8B1032C-EA38-4F05-BA0D-38AFFFC7BED3}</a:tableStyleId>
              </a:tblPr>
              <a:tblGrid>
                <a:gridCol w="1824244">
                  <a:extLst>
                    <a:ext uri="{9D8B030D-6E8A-4147-A177-3AD203B41FA5}">
                      <a16:colId xmlns:a16="http://schemas.microsoft.com/office/drawing/2014/main" val="3360643224"/>
                    </a:ext>
                  </a:extLst>
                </a:gridCol>
                <a:gridCol w="3687452">
                  <a:extLst>
                    <a:ext uri="{9D8B030D-6E8A-4147-A177-3AD203B41FA5}">
                      <a16:colId xmlns:a16="http://schemas.microsoft.com/office/drawing/2014/main" val="124291557"/>
                    </a:ext>
                  </a:extLst>
                </a:gridCol>
              </a:tblGrid>
              <a:tr h="291058">
                <a:tc>
                  <a:txBody>
                    <a:bodyPr/>
                    <a:lstStyle/>
                    <a:p>
                      <a:pPr marR="0" indent="182880" algn="ctr" rtl="0">
                        <a:lnSpc>
                          <a:spcPts val="1150"/>
                        </a:lnSpc>
                        <a:spcBef>
                          <a:spcPts val="0"/>
                        </a:spcBef>
                        <a:spcAft>
                          <a:spcPts val="505"/>
                        </a:spcAft>
                        <a:buClr>
                          <a:srgbClr val="000000"/>
                        </a:buClr>
                        <a:buFont typeface="Arial"/>
                      </a:pPr>
                      <a:r>
                        <a:rPr lang="es-ES" sz="1600" b="1" i="0" u="none" strike="noStrike" cap="none" dirty="0">
                          <a:solidFill>
                            <a:schemeClr val="tx1"/>
                          </a:solidFill>
                          <a:effectLst/>
                          <a:latin typeface="+mn-lt"/>
                          <a:ea typeface="+mn-ea"/>
                          <a:cs typeface="+mn-cs"/>
                          <a:sym typeface="Arial"/>
                        </a:rPr>
                        <a:t>Clave</a:t>
                      </a:r>
                      <a:endParaRPr lang="es-MX" sz="1600" b="1" i="0" u="none" strike="noStrike" cap="none" dirty="0">
                        <a:solidFill>
                          <a:schemeClr val="tx1"/>
                        </a:solidFill>
                        <a:effectLst/>
                        <a:latin typeface="+mn-lt"/>
                        <a:ea typeface="+mn-ea"/>
                        <a:cs typeface="+mn-cs"/>
                        <a:sym typeface="Arial"/>
                      </a:endParaRPr>
                    </a:p>
                  </a:txBody>
                  <a:tcPr marL="44450" marR="44450" marT="0" marB="0" anchor="ctr">
                    <a:solidFill>
                      <a:schemeClr val="bg2">
                        <a:lumMod val="60000"/>
                        <a:lumOff val="40000"/>
                      </a:schemeClr>
                    </a:solidFill>
                  </a:tcPr>
                </a:tc>
                <a:tc>
                  <a:txBody>
                    <a:bodyPr/>
                    <a:lstStyle/>
                    <a:p>
                      <a:pPr marR="0" indent="182880" algn="ctr" rtl="0">
                        <a:lnSpc>
                          <a:spcPts val="1150"/>
                        </a:lnSpc>
                        <a:spcBef>
                          <a:spcPts val="0"/>
                        </a:spcBef>
                        <a:spcAft>
                          <a:spcPts val="505"/>
                        </a:spcAft>
                        <a:buClr>
                          <a:srgbClr val="000000"/>
                        </a:buClr>
                        <a:buFont typeface="Arial"/>
                      </a:pPr>
                      <a:r>
                        <a:rPr lang="es-ES" sz="1600" b="1" i="0" u="none" strike="noStrike" cap="none" dirty="0">
                          <a:solidFill>
                            <a:schemeClr val="tx1"/>
                          </a:solidFill>
                          <a:effectLst/>
                          <a:latin typeface="+mn-lt"/>
                          <a:ea typeface="+mn-ea"/>
                          <a:cs typeface="+mn-cs"/>
                          <a:sym typeface="Arial"/>
                        </a:rPr>
                        <a:t>Tipo de Plan</a:t>
                      </a:r>
                      <a:endParaRPr lang="es-MX" sz="1600" b="1" i="0" u="none" strike="noStrike" cap="none" dirty="0">
                        <a:solidFill>
                          <a:schemeClr val="tx1"/>
                        </a:solidFill>
                        <a:effectLst/>
                        <a:latin typeface="+mn-lt"/>
                        <a:ea typeface="+mn-ea"/>
                        <a:cs typeface="+mn-cs"/>
                        <a:sym typeface="Arial"/>
                      </a:endParaRPr>
                    </a:p>
                  </a:txBody>
                  <a:tcPr marL="44450" marR="44450" marT="0" marB="0" anchor="ctr">
                    <a:solidFill>
                      <a:schemeClr val="bg2">
                        <a:lumMod val="60000"/>
                        <a:lumOff val="40000"/>
                      </a:schemeClr>
                    </a:solidFill>
                  </a:tcPr>
                </a:tc>
                <a:extLst>
                  <a:ext uri="{0D108BD9-81ED-4DB2-BD59-A6C34878D82A}">
                    <a16:rowId xmlns:a16="http://schemas.microsoft.com/office/drawing/2014/main" val="3332675897"/>
                  </a:ext>
                </a:extLst>
              </a:tr>
              <a:tr h="293289">
                <a:tc>
                  <a:txBody>
                    <a:bodyPr/>
                    <a:lstStyle/>
                    <a:p>
                      <a:pPr algn="ctr"/>
                      <a:r>
                        <a:rPr lang="es-ES" sz="1600">
                          <a:effectLst/>
                        </a:rPr>
                        <a:t>01</a:t>
                      </a:r>
                      <a:endParaRPr lang="es-MX" sz="16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600">
                          <a:effectLst/>
                        </a:rPr>
                        <a:t>Temporal</a:t>
                      </a:r>
                      <a:endParaRPr lang="es-MX" sz="16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085107923"/>
                  </a:ext>
                </a:extLst>
              </a:tr>
              <a:tr h="293289">
                <a:tc>
                  <a:txBody>
                    <a:bodyPr/>
                    <a:lstStyle/>
                    <a:p>
                      <a:pPr algn="ctr"/>
                      <a:r>
                        <a:rPr lang="es-ES" sz="1600">
                          <a:effectLst/>
                        </a:rPr>
                        <a:t>02</a:t>
                      </a:r>
                      <a:endParaRPr lang="es-MX" sz="16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600">
                          <a:effectLst/>
                        </a:rPr>
                        <a:t>Vitalicio</a:t>
                      </a:r>
                      <a:endParaRPr lang="es-MX" sz="16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54403193"/>
                  </a:ext>
                </a:extLst>
              </a:tr>
              <a:tr h="293289">
                <a:tc>
                  <a:txBody>
                    <a:bodyPr/>
                    <a:lstStyle/>
                    <a:p>
                      <a:pPr algn="ctr"/>
                      <a:r>
                        <a:rPr lang="es-ES" sz="1600">
                          <a:effectLst/>
                        </a:rPr>
                        <a:t>05</a:t>
                      </a:r>
                      <a:endParaRPr lang="es-MX" sz="16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600">
                          <a:effectLst/>
                        </a:rPr>
                        <a:t>Rentas</a:t>
                      </a:r>
                      <a:endParaRPr lang="es-MX" sz="16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474807964"/>
                  </a:ext>
                </a:extLst>
              </a:tr>
              <a:tr h="270985">
                <a:tc>
                  <a:txBody>
                    <a:bodyPr/>
                    <a:lstStyle/>
                    <a:p>
                      <a:pPr algn="ctr"/>
                      <a:r>
                        <a:rPr lang="es-ES" sz="1600">
                          <a:effectLst/>
                        </a:rPr>
                        <a:t>08</a:t>
                      </a:r>
                      <a:endParaRPr lang="es-MX" sz="16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600">
                          <a:effectLst/>
                        </a:rPr>
                        <a:t>Otros</a:t>
                      </a:r>
                      <a:endParaRPr lang="es-MX" sz="16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710039249"/>
                  </a:ext>
                </a:extLst>
              </a:tr>
              <a:tr h="293289">
                <a:tc>
                  <a:txBody>
                    <a:bodyPr/>
                    <a:lstStyle/>
                    <a:p>
                      <a:pPr algn="ctr"/>
                      <a:r>
                        <a:rPr lang="es-ES" sz="1600">
                          <a:effectLst/>
                        </a:rPr>
                        <a:t>09</a:t>
                      </a:r>
                      <a:endParaRPr lang="es-MX" sz="16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600">
                          <a:effectLst/>
                        </a:rPr>
                        <a:t>Dotal Mixto</a:t>
                      </a:r>
                      <a:endParaRPr lang="es-MX" sz="16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714319171"/>
                  </a:ext>
                </a:extLst>
              </a:tr>
              <a:tr h="293289">
                <a:tc>
                  <a:txBody>
                    <a:bodyPr/>
                    <a:lstStyle/>
                    <a:p>
                      <a:pPr algn="ctr"/>
                      <a:r>
                        <a:rPr lang="es-ES" sz="1600">
                          <a:effectLst/>
                        </a:rPr>
                        <a:t>10</a:t>
                      </a:r>
                      <a:endParaRPr lang="es-MX" sz="16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600">
                          <a:effectLst/>
                        </a:rPr>
                        <a:t>Dotal Puro</a:t>
                      </a:r>
                      <a:endParaRPr lang="es-MX" sz="16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650224085"/>
                  </a:ext>
                </a:extLst>
              </a:tr>
              <a:tr h="291058">
                <a:tc>
                  <a:txBody>
                    <a:bodyPr/>
                    <a:lstStyle/>
                    <a:p>
                      <a:pPr algn="ctr"/>
                      <a:r>
                        <a:rPr lang="es-ES" sz="1600">
                          <a:effectLst/>
                        </a:rPr>
                        <a:t>11</a:t>
                      </a:r>
                      <a:endParaRPr lang="es-MX" sz="16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600" dirty="0">
                          <a:effectLst/>
                        </a:rPr>
                        <a:t>Seguro de separación</a:t>
                      </a:r>
                      <a:endParaRPr lang="es-MX" sz="16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93011014"/>
                  </a:ext>
                </a:extLst>
              </a:tr>
            </a:tbl>
          </a:graphicData>
        </a:graphic>
      </p:graphicFrame>
    </p:spTree>
    <p:extLst>
      <p:ext uri="{BB962C8B-B14F-4D97-AF65-F5344CB8AC3E}">
        <p14:creationId xmlns:p14="http://schemas.microsoft.com/office/powerpoint/2010/main" val="2254701125"/>
      </p:ext>
    </p:extLst>
  </p:cSld>
  <p:clrMapOvr>
    <a:masterClrMapping/>
  </p:clrMapOvr>
</p:sld>
</file>

<file path=ppt/theme/theme1.xml><?xml version="1.0" encoding="utf-8"?>
<a:theme xmlns:a="http://schemas.openxmlformats.org/drawingml/2006/main" name="Paulina template">
  <a:themeElements>
    <a:clrScheme name="N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echa xmlns="8a1bad36-d8b0-4cfa-9462-7c748c5ba06c">2021-10-11T05:00:00+00:00</Fecha>
    <Ejercicio xmlns="8a1bad36-d8b0-4cfa-9462-7c748c5ba06c">2021: Nueva Estructura Seguros (CUSF)</Ejercicio>
    <Orden xmlns="8a1bad36-d8b0-4cfa-9462-7c748c5ba06c">D</Orden>
    <_dlc_DocId xmlns="fbb82a6a-a961-4754-99c6-5e8b59674839">ZUWP26PT267V-208-547</_dlc_DocId>
    <_dlc_DocIdUrl xmlns="fbb82a6a-a961-4754-99c6-5e8b59674839">
      <Url>https://www.cnsf.gob.mx/Sistemas/_layouts/15/DocIdRedir.aspx?ID=ZUWP26PT267V-208-547</Url>
      <Description>ZUWP26PT267V-208-547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7E4881-3E11-41BE-B31F-1DDD882BF417}"/>
</file>

<file path=customXml/itemProps2.xml><?xml version="1.0" encoding="utf-8"?>
<ds:datastoreItem xmlns:ds="http://schemas.openxmlformats.org/officeDocument/2006/customXml" ds:itemID="{CBF0240C-F52F-41EA-A95B-B02DE8C60602}"/>
</file>

<file path=customXml/itemProps3.xml><?xml version="1.0" encoding="utf-8"?>
<ds:datastoreItem xmlns:ds="http://schemas.openxmlformats.org/officeDocument/2006/customXml" ds:itemID="{B18F9800-03E5-4C17-B8AB-9FB4C813A08B}"/>
</file>

<file path=customXml/itemProps4.xml><?xml version="1.0" encoding="utf-8"?>
<ds:datastoreItem xmlns:ds="http://schemas.openxmlformats.org/officeDocument/2006/customXml" ds:itemID="{63098FA2-85AA-4C68-AED0-7FFE2C19A180}"/>
</file>

<file path=docProps/app.xml><?xml version="1.0" encoding="utf-8"?>
<Properties xmlns="http://schemas.openxmlformats.org/officeDocument/2006/extended-properties" xmlns:vt="http://schemas.openxmlformats.org/officeDocument/2006/docPropsVTypes">
  <TotalTime>10658</TotalTime>
  <Words>6877</Words>
  <Application>Microsoft Office PowerPoint</Application>
  <PresentationFormat>Presentación en pantalla (16:9)</PresentationFormat>
  <Paragraphs>1058</Paragraphs>
  <Slides>87</Slides>
  <Notes>87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87</vt:i4>
      </vt:variant>
    </vt:vector>
  </HeadingPairs>
  <TitlesOfParts>
    <vt:vector size="98" baseType="lpstr">
      <vt:lpstr>Calibri</vt:lpstr>
      <vt:lpstr>Arial</vt:lpstr>
      <vt:lpstr>Dosis</vt:lpstr>
      <vt:lpstr>Source Sans Pro</vt:lpstr>
      <vt:lpstr>Playfair Display Regular</vt:lpstr>
      <vt:lpstr>Inria Serif Light</vt:lpstr>
      <vt:lpstr>Inria Serif</vt:lpstr>
      <vt:lpstr>Soberana Sans</vt:lpstr>
      <vt:lpstr>Times New Roman</vt:lpstr>
      <vt:lpstr>Montserrat</vt:lpstr>
      <vt:lpstr>Paulina template</vt:lpstr>
      <vt:lpstr>Taller sobre el Manual del Sistema Estadístico de los Seguros de Vida</vt:lpstr>
      <vt:lpstr>Aplica para:   Vida grupo  Vida individual</vt:lpstr>
      <vt:lpstr>Aplica para:   Vida grupo  Vida individual</vt:lpstr>
      <vt:lpstr>Aplica para:   Vida grupo  Vida individual</vt:lpstr>
      <vt:lpstr>Datos Generales</vt:lpstr>
      <vt:lpstr>Aplica para:   Vida grupo  Vida individual</vt:lpstr>
      <vt:lpstr>Aplica para:   Vida grupo  Vida individual</vt:lpstr>
      <vt:lpstr>Aplica para:   Vida grupo  Vida individual  </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Emisión</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individual</vt:lpstr>
      <vt:lpstr>Aplica para:   Vida grupo  Vida individual</vt:lpstr>
      <vt:lpstr>Aplica para:   Vida grupo  Vida individual</vt:lpstr>
      <vt:lpstr>Aplica para:   Vida grupo  Vida individual</vt:lpstr>
      <vt:lpstr>Siniestros</vt:lpstr>
      <vt:lpstr>Aplica para:   Vida grupo  Vida individual  </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Aplica para:   Vida grupo  </vt:lpstr>
      <vt:lpstr>Aplica para:   Vida grupo  </vt:lpstr>
      <vt:lpstr>Aplica para:   Vida grupo  Vida individual</vt:lpstr>
      <vt:lpstr>Aplica para:   Vida grupo  Vida individual</vt:lpstr>
      <vt:lpstr>Aplica para:   Vida grupo  Vida individual</vt:lpstr>
      <vt:lpstr>Aplica para:   Vida grupo  Vida individual</vt:lpstr>
      <vt:lpstr>Aplica para:   Vida grupo  Vida individual</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Taller Vida 2021</dc:title>
  <cp:lastModifiedBy>KARINA LUNA MARTINEZ</cp:lastModifiedBy>
  <cp:revision>434</cp:revision>
  <dcterms:modified xsi:type="dcterms:W3CDTF">2021-10-12T17:54:48Z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34efea6d-76c0-4fb4-aedf-35319bf47318</vt:lpwstr>
  </property>
</Properties>
</file>